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21" r:id="rId3"/>
    <p:sldId id="322" r:id="rId4"/>
    <p:sldId id="381" r:id="rId5"/>
    <p:sldId id="380" r:id="rId6"/>
    <p:sldId id="289" r:id="rId7"/>
    <p:sldId id="291" r:id="rId8"/>
    <p:sldId id="376" r:id="rId9"/>
    <p:sldId id="374" r:id="rId10"/>
    <p:sldId id="320" r:id="rId11"/>
    <p:sldId id="369" r:id="rId12"/>
    <p:sldId id="323" r:id="rId13"/>
    <p:sldId id="265" r:id="rId14"/>
    <p:sldId id="377" r:id="rId15"/>
    <p:sldId id="317" r:id="rId16"/>
    <p:sldId id="261" r:id="rId17"/>
    <p:sldId id="267" r:id="rId18"/>
    <p:sldId id="368" r:id="rId19"/>
    <p:sldId id="268" r:id="rId20"/>
    <p:sldId id="269" r:id="rId21"/>
    <p:sldId id="270" r:id="rId22"/>
    <p:sldId id="271" r:id="rId23"/>
    <p:sldId id="274" r:id="rId24"/>
    <p:sldId id="300" r:id="rId25"/>
    <p:sldId id="382" r:id="rId26"/>
    <p:sldId id="276" r:id="rId27"/>
    <p:sldId id="277" r:id="rId28"/>
    <p:sldId id="279" r:id="rId29"/>
    <p:sldId id="280" r:id="rId30"/>
    <p:sldId id="325" r:id="rId31"/>
    <p:sldId id="385" r:id="rId32"/>
    <p:sldId id="335" r:id="rId33"/>
    <p:sldId id="352" r:id="rId34"/>
    <p:sldId id="337" r:id="rId35"/>
    <p:sldId id="356" r:id="rId36"/>
    <p:sldId id="339" r:id="rId37"/>
    <p:sldId id="341" r:id="rId38"/>
    <p:sldId id="357" r:id="rId39"/>
    <p:sldId id="346" r:id="rId40"/>
    <p:sldId id="360" r:id="rId41"/>
    <p:sldId id="384" r:id="rId42"/>
    <p:sldId id="367" r:id="rId43"/>
    <p:sldId id="383" r:id="rId44"/>
    <p:sldId id="36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88955" autoAdjust="0"/>
  </p:normalViewPr>
  <p:slideViewPr>
    <p:cSldViewPr>
      <p:cViewPr varScale="1">
        <p:scale>
          <a:sx n="186" d="100"/>
          <a:sy n="186" d="100"/>
        </p:scale>
        <p:origin x="26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in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D37-5E45-AF37-B804B50087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D37-5E45-AF37-B804B50087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D37-5E45-AF37-B804B50087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Canada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D37-5E45-AF37-B804B50087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Chile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D37-5E45-AF37-B804B50087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Columbia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AD37-5E45-AF37-B804B500875B}"/>
                </c:ext>
              </c:extLst>
            </c:dLbl>
            <c:dLbl>
              <c:idx val="6"/>
              <c:layout>
                <c:manualLayout>
                  <c:x val="-2.391629297458894E-2"/>
                  <c:y val="2.438377241274841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Czech</a:t>
                    </a:r>
                    <a:r>
                      <a:rPr lang="en-US" baseline="0"/>
                      <a:t> repubic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0254110612855"/>
                      <c:h val="7.3489796752938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AD37-5E45-AF37-B804B500875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D37-5E45-AF37-B804B500875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D37-5E45-AF37-B804B50087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D37-5E45-AF37-B804B500875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Iceland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D37-5E45-AF37-B804B500875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D37-5E45-AF37-B804B500875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D37-5E45-AF37-B804B500875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Hungary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AD37-5E45-AF37-B804B500875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D37-5E45-AF37-B804B500875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AD37-5E45-AF37-B804B500875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D37-5E45-AF37-B804B500875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37-5E45-AF37-B804B500875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37-5E45-AF37-B804B500875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D37-5E45-AF37-B804B500875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Latvia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D37-5E45-AF37-B804B500875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37-5E45-AF37-B804B500875B}"/>
                </c:ext>
              </c:extLst>
            </c:dLbl>
            <c:dLbl>
              <c:idx val="22"/>
              <c:layout>
                <c:manualLayout>
                  <c:x val="-0.12296748192299911"/>
                  <c:y val="-5.238040049146886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Luxembourg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D37-5E45-AF37-B804B500875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D37-5E45-AF37-B804B500875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D37-5E45-AF37-B804B500875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37-5E45-AF37-B804B500875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D37-5E45-AF37-B804B500875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Poland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D37-5E45-AF37-B804B500875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D37-5E45-AF37-B804B500875B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37-5E45-AF37-B804B500875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AD37-5E45-AF37-B804B500875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D37-5E45-AF37-B804B500875B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D37-5E45-AF37-B804B500875B}"/>
                </c:ext>
              </c:extLst>
            </c:dLbl>
            <c:dLbl>
              <c:idx val="33"/>
              <c:layout>
                <c:manualLayout>
                  <c:x val="-9.9472358294920397E-3"/>
                  <c:y val="-7.85685385167107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Switzerland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2367896003505"/>
                      <c:h val="3.82694505543454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D37-5E45-AF37-B804B500875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r>
                      <a:rPr lang="en-US"/>
                      <a:t>Turkey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D37-5E45-AF37-B804B500875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AD37-5E45-AF37-B804B500875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37-5E45-AF37-B804B5008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Sheet1!$A$2:$A$38</c:f>
              <c:numCache>
                <c:formatCode>#,##0.0_ ;\-#,##0.0\ </c:formatCode>
                <c:ptCount val="37"/>
                <c:pt idx="0">
                  <c:v>9.2050000000000001</c:v>
                </c:pt>
                <c:pt idx="1">
                  <c:v>10.356</c:v>
                </c:pt>
                <c:pt idx="2">
                  <c:v>10.406000000000001</c:v>
                </c:pt>
                <c:pt idx="3">
                  <c:v>10.79</c:v>
                </c:pt>
                <c:pt idx="4">
                  <c:v>9.0679999999999996</c:v>
                </c:pt>
                <c:pt idx="5">
                  <c:v>7.2240000000000002</c:v>
                </c:pt>
                <c:pt idx="6">
                  <c:v>7.2309999999999999</c:v>
                </c:pt>
                <c:pt idx="7">
                  <c:v>10.122</c:v>
                </c:pt>
                <c:pt idx="8">
                  <c:v>6.6150000000000002</c:v>
                </c:pt>
                <c:pt idx="9">
                  <c:v>9.1820000000000004</c:v>
                </c:pt>
                <c:pt idx="10">
                  <c:v>11.401</c:v>
                </c:pt>
                <c:pt idx="11">
                  <c:v>11.374000000000001</c:v>
                </c:pt>
                <c:pt idx="12">
                  <c:v>7.9649999999999999</c:v>
                </c:pt>
                <c:pt idx="13">
                  <c:v>6.7919999999999998</c:v>
                </c:pt>
                <c:pt idx="14">
                  <c:v>8.343</c:v>
                </c:pt>
                <c:pt idx="15">
                  <c:v>7.1550000000000002</c:v>
                </c:pt>
                <c:pt idx="16">
                  <c:v>7.4980000000000002</c:v>
                </c:pt>
                <c:pt idx="17">
                  <c:v>8.6780000000000008</c:v>
                </c:pt>
                <c:pt idx="18">
                  <c:v>10.795999999999999</c:v>
                </c:pt>
                <c:pt idx="19">
                  <c:v>7.1070000000000002</c:v>
                </c:pt>
                <c:pt idx="20">
                  <c:v>6.0069999999999997</c:v>
                </c:pt>
                <c:pt idx="21">
                  <c:v>6.4649999999999999</c:v>
                </c:pt>
                <c:pt idx="22">
                  <c:v>5.258</c:v>
                </c:pt>
                <c:pt idx="23">
                  <c:v>5.5190000000000001</c:v>
                </c:pt>
                <c:pt idx="24">
                  <c:v>10.06</c:v>
                </c:pt>
                <c:pt idx="25">
                  <c:v>9.02</c:v>
                </c:pt>
                <c:pt idx="26">
                  <c:v>10.316000000000001</c:v>
                </c:pt>
                <c:pt idx="27">
                  <c:v>6.5419999999999998</c:v>
                </c:pt>
                <c:pt idx="28">
                  <c:v>9.33</c:v>
                </c:pt>
                <c:pt idx="29">
                  <c:v>6.7690000000000001</c:v>
                </c:pt>
                <c:pt idx="30">
                  <c:v>8.1890000000000001</c:v>
                </c:pt>
                <c:pt idx="31">
                  <c:v>8.9420000000000002</c:v>
                </c:pt>
                <c:pt idx="32">
                  <c:v>10.795</c:v>
                </c:pt>
                <c:pt idx="33">
                  <c:v>11.895</c:v>
                </c:pt>
                <c:pt idx="34">
                  <c:v>4.2110000000000003</c:v>
                </c:pt>
                <c:pt idx="35">
                  <c:v>9.8249999999999993</c:v>
                </c:pt>
                <c:pt idx="36">
                  <c:v>17.004000000000001</c:v>
                </c:pt>
              </c:numCache>
            </c:numRef>
          </c:xVal>
          <c:yVal>
            <c:numRef>
              <c:f>Sheet1!$B$2:$B$38</c:f>
              <c:numCache>
                <c:formatCode>0.0</c:formatCode>
                <c:ptCount val="37"/>
                <c:pt idx="0">
                  <c:v>82.6</c:v>
                </c:pt>
                <c:pt idx="1">
                  <c:v>81.7</c:v>
                </c:pt>
                <c:pt idx="2">
                  <c:v>81.599999999999994</c:v>
                </c:pt>
                <c:pt idx="3">
                  <c:v>82</c:v>
                </c:pt>
                <c:pt idx="4">
                  <c:v>80.2</c:v>
                </c:pt>
                <c:pt idx="5">
                  <c:v>76.900000000000006</c:v>
                </c:pt>
                <c:pt idx="6">
                  <c:v>79.099999999999994</c:v>
                </c:pt>
                <c:pt idx="7">
                  <c:v>81.2</c:v>
                </c:pt>
                <c:pt idx="8">
                  <c:v>78.2</c:v>
                </c:pt>
                <c:pt idx="9">
                  <c:v>81.7</c:v>
                </c:pt>
                <c:pt idx="10">
                  <c:v>82.7</c:v>
                </c:pt>
                <c:pt idx="11">
                  <c:v>81.099999999999994</c:v>
                </c:pt>
                <c:pt idx="12">
                  <c:v>81.400000000000006</c:v>
                </c:pt>
                <c:pt idx="13">
                  <c:v>75.900000000000006</c:v>
                </c:pt>
                <c:pt idx="14">
                  <c:v>82.7</c:v>
                </c:pt>
                <c:pt idx="15">
                  <c:v>82.2</c:v>
                </c:pt>
                <c:pt idx="16">
                  <c:v>82.6</c:v>
                </c:pt>
                <c:pt idx="17">
                  <c:v>83</c:v>
                </c:pt>
                <c:pt idx="18">
                  <c:v>84.2</c:v>
                </c:pt>
                <c:pt idx="19">
                  <c:v>82.7</c:v>
                </c:pt>
                <c:pt idx="20">
                  <c:v>74.8</c:v>
                </c:pt>
                <c:pt idx="21">
                  <c:v>75.599999999999994</c:v>
                </c:pt>
                <c:pt idx="22">
                  <c:v>82.2</c:v>
                </c:pt>
                <c:pt idx="23">
                  <c:v>75.400000000000006</c:v>
                </c:pt>
                <c:pt idx="24">
                  <c:v>81.8</c:v>
                </c:pt>
                <c:pt idx="25">
                  <c:v>81.900000000000006</c:v>
                </c:pt>
                <c:pt idx="26">
                  <c:v>82.7</c:v>
                </c:pt>
                <c:pt idx="27">
                  <c:v>77.900000000000006</c:v>
                </c:pt>
                <c:pt idx="28">
                  <c:v>81.5</c:v>
                </c:pt>
                <c:pt idx="29">
                  <c:v>77.3</c:v>
                </c:pt>
                <c:pt idx="30">
                  <c:v>81.099999999999994</c:v>
                </c:pt>
                <c:pt idx="31">
                  <c:v>83.4</c:v>
                </c:pt>
                <c:pt idx="32">
                  <c:v>82.5</c:v>
                </c:pt>
                <c:pt idx="33">
                  <c:v>83.6</c:v>
                </c:pt>
                <c:pt idx="34">
                  <c:v>78.099999999999994</c:v>
                </c:pt>
                <c:pt idx="35">
                  <c:v>81.3</c:v>
                </c:pt>
                <c:pt idx="36">
                  <c:v>78.599999999999994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37-5E45-AF37-B804B5008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Sheet1!$A$2:$A$38</c:f>
              <c:numCache>
                <c:formatCode>#,##0.0_ ;\-#,##0.0\ </c:formatCode>
                <c:ptCount val="37"/>
                <c:pt idx="0">
                  <c:v>9.2050000000000001</c:v>
                </c:pt>
                <c:pt idx="1">
                  <c:v>10.356</c:v>
                </c:pt>
                <c:pt idx="2">
                  <c:v>10.406000000000001</c:v>
                </c:pt>
                <c:pt idx="3">
                  <c:v>10.79</c:v>
                </c:pt>
                <c:pt idx="4">
                  <c:v>9.0679999999999996</c:v>
                </c:pt>
                <c:pt idx="5">
                  <c:v>7.2240000000000002</c:v>
                </c:pt>
                <c:pt idx="6">
                  <c:v>7.2309999999999999</c:v>
                </c:pt>
                <c:pt idx="7">
                  <c:v>10.122</c:v>
                </c:pt>
                <c:pt idx="8">
                  <c:v>6.6150000000000002</c:v>
                </c:pt>
                <c:pt idx="9">
                  <c:v>9.1820000000000004</c:v>
                </c:pt>
                <c:pt idx="10">
                  <c:v>11.401</c:v>
                </c:pt>
                <c:pt idx="11">
                  <c:v>11.374000000000001</c:v>
                </c:pt>
                <c:pt idx="12">
                  <c:v>7.9649999999999999</c:v>
                </c:pt>
                <c:pt idx="13">
                  <c:v>6.7919999999999998</c:v>
                </c:pt>
                <c:pt idx="14">
                  <c:v>8.343</c:v>
                </c:pt>
                <c:pt idx="15">
                  <c:v>7.1550000000000002</c:v>
                </c:pt>
                <c:pt idx="16">
                  <c:v>7.4980000000000002</c:v>
                </c:pt>
                <c:pt idx="17">
                  <c:v>8.6780000000000008</c:v>
                </c:pt>
                <c:pt idx="18">
                  <c:v>10.795999999999999</c:v>
                </c:pt>
                <c:pt idx="19">
                  <c:v>7.1070000000000002</c:v>
                </c:pt>
                <c:pt idx="20">
                  <c:v>6.0069999999999997</c:v>
                </c:pt>
                <c:pt idx="21">
                  <c:v>6.4649999999999999</c:v>
                </c:pt>
                <c:pt idx="22">
                  <c:v>5.258</c:v>
                </c:pt>
                <c:pt idx="23">
                  <c:v>5.5190000000000001</c:v>
                </c:pt>
                <c:pt idx="24">
                  <c:v>10.06</c:v>
                </c:pt>
                <c:pt idx="25">
                  <c:v>9.02</c:v>
                </c:pt>
                <c:pt idx="26">
                  <c:v>10.316000000000001</c:v>
                </c:pt>
                <c:pt idx="27">
                  <c:v>6.5419999999999998</c:v>
                </c:pt>
                <c:pt idx="28">
                  <c:v>9.33</c:v>
                </c:pt>
                <c:pt idx="29">
                  <c:v>6.7690000000000001</c:v>
                </c:pt>
                <c:pt idx="30">
                  <c:v>8.1890000000000001</c:v>
                </c:pt>
                <c:pt idx="31">
                  <c:v>8.9420000000000002</c:v>
                </c:pt>
                <c:pt idx="32">
                  <c:v>10.795</c:v>
                </c:pt>
                <c:pt idx="33">
                  <c:v>11.895</c:v>
                </c:pt>
                <c:pt idx="34">
                  <c:v>4.2110000000000003</c:v>
                </c:pt>
                <c:pt idx="35">
                  <c:v>9.8249999999999993</c:v>
                </c:pt>
                <c:pt idx="36">
                  <c:v>17.004000000000001</c:v>
                </c:pt>
              </c:numCache>
            </c:numRef>
          </c:xVal>
          <c:yVal>
            <c:numRef>
              <c:f>Sheet1!$C$2:$C$38</c:f>
              <c:numCache>
                <c:formatCode>General</c:formatCode>
                <c:ptCount val="3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37-5E45-AF37-B804B50087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Sheet1!$A$2:$A$38</c:f>
              <c:numCache>
                <c:formatCode>#,##0.0_ ;\-#,##0.0\ </c:formatCode>
                <c:ptCount val="37"/>
                <c:pt idx="0">
                  <c:v>9.2050000000000001</c:v>
                </c:pt>
                <c:pt idx="1">
                  <c:v>10.356</c:v>
                </c:pt>
                <c:pt idx="2">
                  <c:v>10.406000000000001</c:v>
                </c:pt>
                <c:pt idx="3">
                  <c:v>10.79</c:v>
                </c:pt>
                <c:pt idx="4">
                  <c:v>9.0679999999999996</c:v>
                </c:pt>
                <c:pt idx="5">
                  <c:v>7.2240000000000002</c:v>
                </c:pt>
                <c:pt idx="6">
                  <c:v>7.2309999999999999</c:v>
                </c:pt>
                <c:pt idx="7">
                  <c:v>10.122</c:v>
                </c:pt>
                <c:pt idx="8">
                  <c:v>6.6150000000000002</c:v>
                </c:pt>
                <c:pt idx="9">
                  <c:v>9.1820000000000004</c:v>
                </c:pt>
                <c:pt idx="10">
                  <c:v>11.401</c:v>
                </c:pt>
                <c:pt idx="11">
                  <c:v>11.374000000000001</c:v>
                </c:pt>
                <c:pt idx="12">
                  <c:v>7.9649999999999999</c:v>
                </c:pt>
                <c:pt idx="13">
                  <c:v>6.7919999999999998</c:v>
                </c:pt>
                <c:pt idx="14">
                  <c:v>8.343</c:v>
                </c:pt>
                <c:pt idx="15">
                  <c:v>7.1550000000000002</c:v>
                </c:pt>
                <c:pt idx="16">
                  <c:v>7.4980000000000002</c:v>
                </c:pt>
                <c:pt idx="17">
                  <c:v>8.6780000000000008</c:v>
                </c:pt>
                <c:pt idx="18">
                  <c:v>10.795999999999999</c:v>
                </c:pt>
                <c:pt idx="19">
                  <c:v>7.1070000000000002</c:v>
                </c:pt>
                <c:pt idx="20">
                  <c:v>6.0069999999999997</c:v>
                </c:pt>
                <c:pt idx="21">
                  <c:v>6.4649999999999999</c:v>
                </c:pt>
                <c:pt idx="22">
                  <c:v>5.258</c:v>
                </c:pt>
                <c:pt idx="23">
                  <c:v>5.5190000000000001</c:v>
                </c:pt>
                <c:pt idx="24">
                  <c:v>10.06</c:v>
                </c:pt>
                <c:pt idx="25">
                  <c:v>9.02</c:v>
                </c:pt>
                <c:pt idx="26">
                  <c:v>10.316000000000001</c:v>
                </c:pt>
                <c:pt idx="27">
                  <c:v>6.5419999999999998</c:v>
                </c:pt>
                <c:pt idx="28">
                  <c:v>9.33</c:v>
                </c:pt>
                <c:pt idx="29">
                  <c:v>6.7690000000000001</c:v>
                </c:pt>
                <c:pt idx="30">
                  <c:v>8.1890000000000001</c:v>
                </c:pt>
                <c:pt idx="31">
                  <c:v>8.9420000000000002</c:v>
                </c:pt>
                <c:pt idx="32">
                  <c:v>10.795</c:v>
                </c:pt>
                <c:pt idx="33">
                  <c:v>11.895</c:v>
                </c:pt>
                <c:pt idx="34">
                  <c:v>4.2110000000000003</c:v>
                </c:pt>
                <c:pt idx="35">
                  <c:v>9.8249999999999993</c:v>
                </c:pt>
                <c:pt idx="36">
                  <c:v>17.004000000000001</c:v>
                </c:pt>
              </c:numCache>
            </c:numRef>
          </c:xVal>
          <c:yVal>
            <c:numRef>
              <c:f>Sheet1!$D$2:$D$38</c:f>
              <c:numCache>
                <c:formatCode>General</c:formatCode>
                <c:ptCount val="3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D37-5E45-AF37-B804B5008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197615"/>
        <c:axId val="300139359"/>
      </c:scatterChart>
      <c:valAx>
        <c:axId val="300197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39359"/>
        <c:crosses val="autoZero"/>
        <c:crossBetween val="midCat"/>
      </c:valAx>
      <c:valAx>
        <c:axId val="30013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197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Chemotherapy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Sheet1!$A$2:$A$4</c:f>
              <c:strCache>
                <c:ptCount val="2"/>
                <c:pt idx="0">
                  <c:v>GDP</c:v>
                </c:pt>
                <c:pt idx="1">
                  <c:v>DHAP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9849</c:v>
                </c:pt>
                <c:pt idx="1">
                  <c:v>8361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E-744D-B14B-A2CAB19DD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Hospitalizations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Sheet1!$A$2:$A$4</c:f>
              <c:strCache>
                <c:ptCount val="2"/>
                <c:pt idx="0">
                  <c:v>GDP</c:v>
                </c:pt>
                <c:pt idx="1">
                  <c:v>DHAP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7530</c:v>
                </c:pt>
                <c:pt idx="1">
                  <c:v>21890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E-744D-B14B-A2CAB19DDE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Meds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Sheet1!$A$2:$A$4</c:f>
              <c:strCache>
                <c:ptCount val="2"/>
                <c:pt idx="0">
                  <c:v>GDP</c:v>
                </c:pt>
                <c:pt idx="1">
                  <c:v>DHAP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1610</c:v>
                </c:pt>
                <c:pt idx="1">
                  <c:v>2349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3E-744D-B14B-A2CAB19DDE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Transfusions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Sheet1!$A$2:$A$4</c:f>
              <c:strCache>
                <c:ptCount val="2"/>
                <c:pt idx="0">
                  <c:v>GDP</c:v>
                </c:pt>
                <c:pt idx="1">
                  <c:v>DHAP 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830</c:v>
                </c:pt>
                <c:pt idx="1">
                  <c:v>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3E-744D-B14B-A2CAB19D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9361496"/>
        <c:axId val="-2127663112"/>
      </c:barChart>
      <c:catAx>
        <c:axId val="-2099361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7663112"/>
        <c:crosses val="autoZero"/>
        <c:auto val="1"/>
        <c:lblAlgn val="ctr"/>
        <c:lblOffset val="100"/>
        <c:noMultiLvlLbl val="0"/>
      </c:catAx>
      <c:valAx>
        <c:axId val="-2127663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9361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998DD-2558-D74B-A252-73730A3D7EE7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A96F60-BD59-2946-9132-504198F63121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EF17912B-EEB1-724F-80A9-D27EAE86F6BC}" type="parTrans" cxnId="{F80C7E4B-B102-9E44-B2B2-CF0864BAA72B}">
      <dgm:prSet/>
      <dgm:spPr/>
      <dgm:t>
        <a:bodyPr/>
        <a:lstStyle/>
        <a:p>
          <a:endParaRPr lang="en-US"/>
        </a:p>
      </dgm:t>
    </dgm:pt>
    <dgm:pt modelId="{C28149DB-92A1-DD4D-931A-28C0D1DF6645}" type="sibTrans" cxnId="{F80C7E4B-B102-9E44-B2B2-CF0864BAA72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3779632E-A502-5046-98F1-F0E91EE8A858}">
      <dgm:prSet phldrT="[Text]"/>
      <dgm:spPr/>
      <dgm:t>
        <a:bodyPr/>
        <a:lstStyle/>
        <a:p>
          <a:r>
            <a:rPr lang="en-US" dirty="0"/>
            <a:t>Tax payers</a:t>
          </a:r>
        </a:p>
      </dgm:t>
    </dgm:pt>
    <dgm:pt modelId="{23308B8A-7180-5D40-B29D-BA9CE9B29A87}" type="parTrans" cxnId="{E7B53885-F56A-5C4C-A85A-54A075615841}">
      <dgm:prSet/>
      <dgm:spPr/>
      <dgm:t>
        <a:bodyPr/>
        <a:lstStyle/>
        <a:p>
          <a:endParaRPr lang="en-US"/>
        </a:p>
      </dgm:t>
    </dgm:pt>
    <dgm:pt modelId="{D62C3D29-FA95-A84A-B4DF-7646FA62B89B}" type="sibTrans" cxnId="{E7B53885-F56A-5C4C-A85A-54A07561584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8E9E0F53-44B5-9B4A-882E-C1D3613D1761}">
      <dgm:prSet phldrT="[Text]"/>
      <dgm:spPr/>
      <dgm:t>
        <a:bodyPr/>
        <a:lstStyle/>
        <a:p>
          <a:r>
            <a:rPr lang="en-US" dirty="0"/>
            <a:t>Patients</a:t>
          </a:r>
        </a:p>
      </dgm:t>
    </dgm:pt>
    <dgm:pt modelId="{DB244FCA-1427-A248-AA48-E4B11CA375FD}" type="parTrans" cxnId="{DF2F735F-3886-8B4E-9733-56B4B178F945}">
      <dgm:prSet/>
      <dgm:spPr/>
      <dgm:t>
        <a:bodyPr/>
        <a:lstStyle/>
        <a:p>
          <a:endParaRPr lang="en-US"/>
        </a:p>
      </dgm:t>
    </dgm:pt>
    <dgm:pt modelId="{FFC16ABD-8044-8344-A0D5-604892AC6E87}" type="sibTrans" cxnId="{DF2F735F-3886-8B4E-9733-56B4B178F94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08767C9F-A74F-C54C-BC5E-2ACA0737830A}" type="pres">
      <dgm:prSet presAssocID="{103998DD-2558-D74B-A252-73730A3D7EE7}" presName="Name0" presStyleCnt="0">
        <dgm:presLayoutVars>
          <dgm:chMax val="21"/>
          <dgm:chPref val="21"/>
        </dgm:presLayoutVars>
      </dgm:prSet>
      <dgm:spPr/>
    </dgm:pt>
    <dgm:pt modelId="{B6DBDEE7-26EC-594F-BF8C-37881BB585C0}" type="pres">
      <dgm:prSet presAssocID="{96A96F60-BD59-2946-9132-504198F63121}" presName="text1" presStyleCnt="0"/>
      <dgm:spPr/>
    </dgm:pt>
    <dgm:pt modelId="{642D2E4C-653D-6D40-8E6A-A8DAFB4ADF1E}" type="pres">
      <dgm:prSet presAssocID="{96A96F60-BD59-2946-9132-504198F6312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124B332-DEA7-A048-90FC-0200A8DF6D25}" type="pres">
      <dgm:prSet presAssocID="{96A96F60-BD59-2946-9132-504198F63121}" presName="textaccent1" presStyleCnt="0"/>
      <dgm:spPr/>
    </dgm:pt>
    <dgm:pt modelId="{566065D6-5516-8E40-8BD5-BF963152C194}" type="pres">
      <dgm:prSet presAssocID="{96A96F60-BD59-2946-9132-504198F63121}" presName="accentRepeatNode" presStyleLbl="solidAlignAcc1" presStyleIdx="0" presStyleCnt="6"/>
      <dgm:spPr/>
    </dgm:pt>
    <dgm:pt modelId="{5A4E15AD-6638-9F43-AD91-7F408730A874}" type="pres">
      <dgm:prSet presAssocID="{C28149DB-92A1-DD4D-931A-28C0D1DF6645}" presName="image1" presStyleCnt="0"/>
      <dgm:spPr/>
    </dgm:pt>
    <dgm:pt modelId="{71A4FED2-0FA9-4C45-B043-E47BA67B4BE7}" type="pres">
      <dgm:prSet presAssocID="{C28149DB-92A1-DD4D-931A-28C0D1DF6645}" presName="imageRepeatNode" presStyleLbl="alignAcc1" presStyleIdx="0" presStyleCnt="3"/>
      <dgm:spPr/>
    </dgm:pt>
    <dgm:pt modelId="{66ECD91B-77B9-E349-AE85-3A01D2708C66}" type="pres">
      <dgm:prSet presAssocID="{C28149DB-92A1-DD4D-931A-28C0D1DF6645}" presName="imageaccent1" presStyleCnt="0"/>
      <dgm:spPr/>
    </dgm:pt>
    <dgm:pt modelId="{455EA3FC-24D5-BB4B-ACC7-4CFEA44F74B6}" type="pres">
      <dgm:prSet presAssocID="{C28149DB-92A1-DD4D-931A-28C0D1DF6645}" presName="accentRepeatNode" presStyleLbl="solidAlignAcc1" presStyleIdx="1" presStyleCnt="6"/>
      <dgm:spPr/>
    </dgm:pt>
    <dgm:pt modelId="{38ECC545-A014-CE4B-AEBB-D57A87B1F8A3}" type="pres">
      <dgm:prSet presAssocID="{3779632E-A502-5046-98F1-F0E91EE8A858}" presName="text2" presStyleCnt="0"/>
      <dgm:spPr/>
    </dgm:pt>
    <dgm:pt modelId="{9067CD5D-A426-E84F-B9FF-DBD853B07EB4}" type="pres">
      <dgm:prSet presAssocID="{3779632E-A502-5046-98F1-F0E91EE8A85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3A8379-B436-AA48-9B93-5957E29FBCBF}" type="pres">
      <dgm:prSet presAssocID="{3779632E-A502-5046-98F1-F0E91EE8A858}" presName="textaccent2" presStyleCnt="0"/>
      <dgm:spPr/>
    </dgm:pt>
    <dgm:pt modelId="{9119FC8B-15F7-4F46-9733-98867E9D8AD3}" type="pres">
      <dgm:prSet presAssocID="{3779632E-A502-5046-98F1-F0E91EE8A858}" presName="accentRepeatNode" presStyleLbl="solidAlignAcc1" presStyleIdx="2" presStyleCnt="6"/>
      <dgm:spPr/>
    </dgm:pt>
    <dgm:pt modelId="{C6656230-0346-0848-84DD-6E1ABE0DE0B9}" type="pres">
      <dgm:prSet presAssocID="{D62C3D29-FA95-A84A-B4DF-7646FA62B89B}" presName="image2" presStyleCnt="0"/>
      <dgm:spPr/>
    </dgm:pt>
    <dgm:pt modelId="{2D22E637-DD18-DC4C-964E-DCA9BD2D154E}" type="pres">
      <dgm:prSet presAssocID="{D62C3D29-FA95-A84A-B4DF-7646FA62B89B}" presName="imageRepeatNode" presStyleLbl="alignAcc1" presStyleIdx="1" presStyleCnt="3"/>
      <dgm:spPr/>
    </dgm:pt>
    <dgm:pt modelId="{18916CE9-64DC-AC4A-A591-7D24D1B2DDC9}" type="pres">
      <dgm:prSet presAssocID="{D62C3D29-FA95-A84A-B4DF-7646FA62B89B}" presName="imageaccent2" presStyleCnt="0"/>
      <dgm:spPr/>
    </dgm:pt>
    <dgm:pt modelId="{D7D86C5B-0EA5-BB4A-84C9-5DD7CC703BFA}" type="pres">
      <dgm:prSet presAssocID="{D62C3D29-FA95-A84A-B4DF-7646FA62B89B}" presName="accentRepeatNode" presStyleLbl="solidAlignAcc1" presStyleIdx="3" presStyleCnt="6"/>
      <dgm:spPr/>
    </dgm:pt>
    <dgm:pt modelId="{F6B81FC3-D207-FD4B-BE06-9E87607B1F31}" type="pres">
      <dgm:prSet presAssocID="{8E9E0F53-44B5-9B4A-882E-C1D3613D1761}" presName="text3" presStyleCnt="0"/>
      <dgm:spPr/>
    </dgm:pt>
    <dgm:pt modelId="{8954148D-099E-974B-A522-DC667C331AC7}" type="pres">
      <dgm:prSet presAssocID="{8E9E0F53-44B5-9B4A-882E-C1D3613D176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0CF3F69-9B14-534C-9E93-9944FC40FD46}" type="pres">
      <dgm:prSet presAssocID="{8E9E0F53-44B5-9B4A-882E-C1D3613D1761}" presName="textaccent3" presStyleCnt="0"/>
      <dgm:spPr/>
    </dgm:pt>
    <dgm:pt modelId="{3A794519-D110-C747-9A42-6B5C8A20AEA1}" type="pres">
      <dgm:prSet presAssocID="{8E9E0F53-44B5-9B4A-882E-C1D3613D1761}" presName="accentRepeatNode" presStyleLbl="solidAlignAcc1" presStyleIdx="4" presStyleCnt="6"/>
      <dgm:spPr/>
    </dgm:pt>
    <dgm:pt modelId="{C579F2D8-BAF1-9A45-B87B-72948DA179DC}" type="pres">
      <dgm:prSet presAssocID="{FFC16ABD-8044-8344-A0D5-604892AC6E87}" presName="image3" presStyleCnt="0"/>
      <dgm:spPr/>
    </dgm:pt>
    <dgm:pt modelId="{E211E38F-E875-444E-AE14-B174F978AB69}" type="pres">
      <dgm:prSet presAssocID="{FFC16ABD-8044-8344-A0D5-604892AC6E87}" presName="imageRepeatNode" presStyleLbl="alignAcc1" presStyleIdx="2" presStyleCnt="3"/>
      <dgm:spPr/>
    </dgm:pt>
    <dgm:pt modelId="{14FA59D1-34FB-C34B-B641-4BFF60813F42}" type="pres">
      <dgm:prSet presAssocID="{FFC16ABD-8044-8344-A0D5-604892AC6E87}" presName="imageaccent3" presStyleCnt="0"/>
      <dgm:spPr/>
    </dgm:pt>
    <dgm:pt modelId="{36110B6A-419C-3E46-A8D6-D79664B19436}" type="pres">
      <dgm:prSet presAssocID="{FFC16ABD-8044-8344-A0D5-604892AC6E87}" presName="accentRepeatNode" presStyleLbl="solidAlignAcc1" presStyleIdx="5" presStyleCnt="6"/>
      <dgm:spPr/>
    </dgm:pt>
  </dgm:ptLst>
  <dgm:cxnLst>
    <dgm:cxn modelId="{EE56803D-00F3-AD43-B6BC-D036F19E63EB}" type="presOf" srcId="{C28149DB-92A1-DD4D-931A-28C0D1DF6645}" destId="{71A4FED2-0FA9-4C45-B043-E47BA67B4BE7}" srcOrd="0" destOrd="0" presId="urn:microsoft.com/office/officeart/2008/layout/HexagonCluster"/>
    <dgm:cxn modelId="{4161F445-BA56-3E4D-9845-7B3D4E5F3C42}" type="presOf" srcId="{D62C3D29-FA95-A84A-B4DF-7646FA62B89B}" destId="{2D22E637-DD18-DC4C-964E-DCA9BD2D154E}" srcOrd="0" destOrd="0" presId="urn:microsoft.com/office/officeart/2008/layout/HexagonCluster"/>
    <dgm:cxn modelId="{F80C7E4B-B102-9E44-B2B2-CF0864BAA72B}" srcId="{103998DD-2558-D74B-A252-73730A3D7EE7}" destId="{96A96F60-BD59-2946-9132-504198F63121}" srcOrd="0" destOrd="0" parTransId="{EF17912B-EEB1-724F-80A9-D27EAE86F6BC}" sibTransId="{C28149DB-92A1-DD4D-931A-28C0D1DF6645}"/>
    <dgm:cxn modelId="{C2C5835E-9E5D-2340-97DE-EF9B159145A9}" type="presOf" srcId="{96A96F60-BD59-2946-9132-504198F63121}" destId="{642D2E4C-653D-6D40-8E6A-A8DAFB4ADF1E}" srcOrd="0" destOrd="0" presId="urn:microsoft.com/office/officeart/2008/layout/HexagonCluster"/>
    <dgm:cxn modelId="{DF2F735F-3886-8B4E-9733-56B4B178F945}" srcId="{103998DD-2558-D74B-A252-73730A3D7EE7}" destId="{8E9E0F53-44B5-9B4A-882E-C1D3613D1761}" srcOrd="2" destOrd="0" parTransId="{DB244FCA-1427-A248-AA48-E4B11CA375FD}" sibTransId="{FFC16ABD-8044-8344-A0D5-604892AC6E87}"/>
    <dgm:cxn modelId="{E7B53885-F56A-5C4C-A85A-54A075615841}" srcId="{103998DD-2558-D74B-A252-73730A3D7EE7}" destId="{3779632E-A502-5046-98F1-F0E91EE8A858}" srcOrd="1" destOrd="0" parTransId="{23308B8A-7180-5D40-B29D-BA9CE9B29A87}" sibTransId="{D62C3D29-FA95-A84A-B4DF-7646FA62B89B}"/>
    <dgm:cxn modelId="{A61388AE-F433-E048-BFB0-05C3AFA9EDEE}" type="presOf" srcId="{8E9E0F53-44B5-9B4A-882E-C1D3613D1761}" destId="{8954148D-099E-974B-A522-DC667C331AC7}" srcOrd="0" destOrd="0" presId="urn:microsoft.com/office/officeart/2008/layout/HexagonCluster"/>
    <dgm:cxn modelId="{A3FCBDC1-B635-0449-ACD3-253CFC3DDCB6}" type="presOf" srcId="{3779632E-A502-5046-98F1-F0E91EE8A858}" destId="{9067CD5D-A426-E84F-B9FF-DBD853B07EB4}" srcOrd="0" destOrd="0" presId="urn:microsoft.com/office/officeart/2008/layout/HexagonCluster"/>
    <dgm:cxn modelId="{8B4A18D1-6ECC-2F42-BA69-FEF2E91CF00C}" type="presOf" srcId="{103998DD-2558-D74B-A252-73730A3D7EE7}" destId="{08767C9F-A74F-C54C-BC5E-2ACA0737830A}" srcOrd="0" destOrd="0" presId="urn:microsoft.com/office/officeart/2008/layout/HexagonCluster"/>
    <dgm:cxn modelId="{CEAC1DEF-DEA2-2446-B33D-27297F9CD376}" type="presOf" srcId="{FFC16ABD-8044-8344-A0D5-604892AC6E87}" destId="{E211E38F-E875-444E-AE14-B174F978AB69}" srcOrd="0" destOrd="0" presId="urn:microsoft.com/office/officeart/2008/layout/HexagonCluster"/>
    <dgm:cxn modelId="{4244EF9E-DFCF-2A4E-8EB4-09151D1CFE19}" type="presParOf" srcId="{08767C9F-A74F-C54C-BC5E-2ACA0737830A}" destId="{B6DBDEE7-26EC-594F-BF8C-37881BB585C0}" srcOrd="0" destOrd="0" presId="urn:microsoft.com/office/officeart/2008/layout/HexagonCluster"/>
    <dgm:cxn modelId="{66396F10-C070-4B41-8896-75D98348583C}" type="presParOf" srcId="{B6DBDEE7-26EC-594F-BF8C-37881BB585C0}" destId="{642D2E4C-653D-6D40-8E6A-A8DAFB4ADF1E}" srcOrd="0" destOrd="0" presId="urn:microsoft.com/office/officeart/2008/layout/HexagonCluster"/>
    <dgm:cxn modelId="{5307E0E2-8BDB-3E41-83CC-FB524BFFC27D}" type="presParOf" srcId="{08767C9F-A74F-C54C-BC5E-2ACA0737830A}" destId="{6124B332-DEA7-A048-90FC-0200A8DF6D25}" srcOrd="1" destOrd="0" presId="urn:microsoft.com/office/officeart/2008/layout/HexagonCluster"/>
    <dgm:cxn modelId="{C65134B3-FE48-3B46-9649-4354115B6439}" type="presParOf" srcId="{6124B332-DEA7-A048-90FC-0200A8DF6D25}" destId="{566065D6-5516-8E40-8BD5-BF963152C194}" srcOrd="0" destOrd="0" presId="urn:microsoft.com/office/officeart/2008/layout/HexagonCluster"/>
    <dgm:cxn modelId="{BAA9AF9A-A7D3-E149-95F7-139338DBE469}" type="presParOf" srcId="{08767C9F-A74F-C54C-BC5E-2ACA0737830A}" destId="{5A4E15AD-6638-9F43-AD91-7F408730A874}" srcOrd="2" destOrd="0" presId="urn:microsoft.com/office/officeart/2008/layout/HexagonCluster"/>
    <dgm:cxn modelId="{732152BB-5991-B445-93A1-8C872B359E23}" type="presParOf" srcId="{5A4E15AD-6638-9F43-AD91-7F408730A874}" destId="{71A4FED2-0FA9-4C45-B043-E47BA67B4BE7}" srcOrd="0" destOrd="0" presId="urn:microsoft.com/office/officeart/2008/layout/HexagonCluster"/>
    <dgm:cxn modelId="{F55699EC-1D57-BF47-BF50-8E3E4318AAE3}" type="presParOf" srcId="{08767C9F-A74F-C54C-BC5E-2ACA0737830A}" destId="{66ECD91B-77B9-E349-AE85-3A01D2708C66}" srcOrd="3" destOrd="0" presId="urn:microsoft.com/office/officeart/2008/layout/HexagonCluster"/>
    <dgm:cxn modelId="{3CAC0118-1BD4-1C4C-80F9-FFD26E63D2CB}" type="presParOf" srcId="{66ECD91B-77B9-E349-AE85-3A01D2708C66}" destId="{455EA3FC-24D5-BB4B-ACC7-4CFEA44F74B6}" srcOrd="0" destOrd="0" presId="urn:microsoft.com/office/officeart/2008/layout/HexagonCluster"/>
    <dgm:cxn modelId="{0AF672B7-811E-9842-B8AA-497CC80E0E1E}" type="presParOf" srcId="{08767C9F-A74F-C54C-BC5E-2ACA0737830A}" destId="{38ECC545-A014-CE4B-AEBB-D57A87B1F8A3}" srcOrd="4" destOrd="0" presId="urn:microsoft.com/office/officeart/2008/layout/HexagonCluster"/>
    <dgm:cxn modelId="{F35D30EA-5B7F-844B-8103-F3C333EC21C3}" type="presParOf" srcId="{38ECC545-A014-CE4B-AEBB-D57A87B1F8A3}" destId="{9067CD5D-A426-E84F-B9FF-DBD853B07EB4}" srcOrd="0" destOrd="0" presId="urn:microsoft.com/office/officeart/2008/layout/HexagonCluster"/>
    <dgm:cxn modelId="{33510BA8-53E2-2F42-937D-C6BE326F2922}" type="presParOf" srcId="{08767C9F-A74F-C54C-BC5E-2ACA0737830A}" destId="{C53A8379-B436-AA48-9B93-5957E29FBCBF}" srcOrd="5" destOrd="0" presId="urn:microsoft.com/office/officeart/2008/layout/HexagonCluster"/>
    <dgm:cxn modelId="{324F7FDC-AEE5-3847-BCEC-26DCFCE466F5}" type="presParOf" srcId="{C53A8379-B436-AA48-9B93-5957E29FBCBF}" destId="{9119FC8B-15F7-4F46-9733-98867E9D8AD3}" srcOrd="0" destOrd="0" presId="urn:microsoft.com/office/officeart/2008/layout/HexagonCluster"/>
    <dgm:cxn modelId="{20FBD752-9CF1-A341-8A3B-F91323C1D4B2}" type="presParOf" srcId="{08767C9F-A74F-C54C-BC5E-2ACA0737830A}" destId="{C6656230-0346-0848-84DD-6E1ABE0DE0B9}" srcOrd="6" destOrd="0" presId="urn:microsoft.com/office/officeart/2008/layout/HexagonCluster"/>
    <dgm:cxn modelId="{27B24F04-F0F5-FC49-9F1E-14922566CAAD}" type="presParOf" srcId="{C6656230-0346-0848-84DD-6E1ABE0DE0B9}" destId="{2D22E637-DD18-DC4C-964E-DCA9BD2D154E}" srcOrd="0" destOrd="0" presId="urn:microsoft.com/office/officeart/2008/layout/HexagonCluster"/>
    <dgm:cxn modelId="{5198A8D1-4709-0847-A245-D3E1830EB5D2}" type="presParOf" srcId="{08767C9F-A74F-C54C-BC5E-2ACA0737830A}" destId="{18916CE9-64DC-AC4A-A591-7D24D1B2DDC9}" srcOrd="7" destOrd="0" presId="urn:microsoft.com/office/officeart/2008/layout/HexagonCluster"/>
    <dgm:cxn modelId="{20E808D5-1175-F14D-A05D-1CEB1EB08FF3}" type="presParOf" srcId="{18916CE9-64DC-AC4A-A591-7D24D1B2DDC9}" destId="{D7D86C5B-0EA5-BB4A-84C9-5DD7CC703BFA}" srcOrd="0" destOrd="0" presId="urn:microsoft.com/office/officeart/2008/layout/HexagonCluster"/>
    <dgm:cxn modelId="{CCB01E1E-4BE8-7749-88A0-472B900637CD}" type="presParOf" srcId="{08767C9F-A74F-C54C-BC5E-2ACA0737830A}" destId="{F6B81FC3-D207-FD4B-BE06-9E87607B1F31}" srcOrd="8" destOrd="0" presId="urn:microsoft.com/office/officeart/2008/layout/HexagonCluster"/>
    <dgm:cxn modelId="{F668A078-C21B-3642-9BA4-F9CB0E6949F1}" type="presParOf" srcId="{F6B81FC3-D207-FD4B-BE06-9E87607B1F31}" destId="{8954148D-099E-974B-A522-DC667C331AC7}" srcOrd="0" destOrd="0" presId="urn:microsoft.com/office/officeart/2008/layout/HexagonCluster"/>
    <dgm:cxn modelId="{786C1B83-8B9E-DF43-888D-52053AC8677C}" type="presParOf" srcId="{08767C9F-A74F-C54C-BC5E-2ACA0737830A}" destId="{40CF3F69-9B14-534C-9E93-9944FC40FD46}" srcOrd="9" destOrd="0" presId="urn:microsoft.com/office/officeart/2008/layout/HexagonCluster"/>
    <dgm:cxn modelId="{C0FF4E66-D182-1E48-AC08-4587525F4230}" type="presParOf" srcId="{40CF3F69-9B14-534C-9E93-9944FC40FD46}" destId="{3A794519-D110-C747-9A42-6B5C8A20AEA1}" srcOrd="0" destOrd="0" presId="urn:microsoft.com/office/officeart/2008/layout/HexagonCluster"/>
    <dgm:cxn modelId="{73B234EA-E645-D640-9301-9932496DDB34}" type="presParOf" srcId="{08767C9F-A74F-C54C-BC5E-2ACA0737830A}" destId="{C579F2D8-BAF1-9A45-B87B-72948DA179DC}" srcOrd="10" destOrd="0" presId="urn:microsoft.com/office/officeart/2008/layout/HexagonCluster"/>
    <dgm:cxn modelId="{147F44B0-A5BB-E145-B3A5-4E347AD6F7FA}" type="presParOf" srcId="{C579F2D8-BAF1-9A45-B87B-72948DA179DC}" destId="{E211E38F-E875-444E-AE14-B174F978AB69}" srcOrd="0" destOrd="0" presId="urn:microsoft.com/office/officeart/2008/layout/HexagonCluster"/>
    <dgm:cxn modelId="{63D70933-9165-EE4D-A703-7199DDB481AE}" type="presParOf" srcId="{08767C9F-A74F-C54C-BC5E-2ACA0737830A}" destId="{14FA59D1-34FB-C34B-B641-4BFF60813F42}" srcOrd="11" destOrd="0" presId="urn:microsoft.com/office/officeart/2008/layout/HexagonCluster"/>
    <dgm:cxn modelId="{5DDDA5F9-A7EC-4C41-B254-A02453103816}" type="presParOf" srcId="{14FA59D1-34FB-C34B-B641-4BFF60813F42}" destId="{36110B6A-419C-3E46-A8D6-D79664B1943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05E2C-2F8A-D143-941A-DFCF8BDBE7A3}" type="doc">
      <dgm:prSet loTypeId="urn:microsoft.com/office/officeart/2005/8/layout/matrix2" loCatId="matrix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AE727F-B4CF-824F-8889-F646A5A1F031}">
      <dgm:prSet phldrT="[Text]"/>
      <dgm:spPr/>
      <dgm:t>
        <a:bodyPr/>
        <a:lstStyle/>
        <a:p>
          <a:r>
            <a:rPr lang="en-US"/>
            <a:t>New intervention less effective, more costly </a:t>
          </a:r>
          <a:endParaRPr lang="en-US" dirty="0"/>
        </a:p>
      </dgm:t>
    </dgm:pt>
    <dgm:pt modelId="{5AB48E64-15CC-9A47-B3D2-75A530E21457}" type="parTrans" cxnId="{752B9D36-105A-784C-82AE-0E565732B009}">
      <dgm:prSet/>
      <dgm:spPr/>
      <dgm:t>
        <a:bodyPr/>
        <a:lstStyle/>
        <a:p>
          <a:endParaRPr lang="en-US"/>
        </a:p>
      </dgm:t>
    </dgm:pt>
    <dgm:pt modelId="{C4418E7F-B039-DC41-970A-BC62904A5D76}" type="sibTrans" cxnId="{752B9D36-105A-784C-82AE-0E565732B009}">
      <dgm:prSet/>
      <dgm:spPr/>
      <dgm:t>
        <a:bodyPr/>
        <a:lstStyle/>
        <a:p>
          <a:endParaRPr lang="en-US"/>
        </a:p>
      </dgm:t>
    </dgm:pt>
    <dgm:pt modelId="{0E951C07-D2E3-EC4E-91AE-3106EF601B1A}">
      <dgm:prSet phldrT="[Text]"/>
      <dgm:spPr/>
      <dgm:t>
        <a:bodyPr/>
        <a:lstStyle/>
        <a:p>
          <a:r>
            <a:rPr lang="en-US" dirty="0"/>
            <a:t>New intervention more effective, more costly</a:t>
          </a:r>
        </a:p>
      </dgm:t>
    </dgm:pt>
    <dgm:pt modelId="{1A37A88E-A74F-2549-8436-65DB0454A7F7}" type="parTrans" cxnId="{054C554E-55AE-A847-A5D2-6865C7E4DC3F}">
      <dgm:prSet/>
      <dgm:spPr/>
      <dgm:t>
        <a:bodyPr/>
        <a:lstStyle/>
        <a:p>
          <a:endParaRPr lang="en-US"/>
        </a:p>
      </dgm:t>
    </dgm:pt>
    <dgm:pt modelId="{1327C357-614E-3F4B-BE47-7B800CEB35E8}" type="sibTrans" cxnId="{054C554E-55AE-A847-A5D2-6865C7E4DC3F}">
      <dgm:prSet/>
      <dgm:spPr/>
      <dgm:t>
        <a:bodyPr/>
        <a:lstStyle/>
        <a:p>
          <a:endParaRPr lang="en-US"/>
        </a:p>
      </dgm:t>
    </dgm:pt>
    <dgm:pt modelId="{58063C1A-2EF2-CA4E-A2B2-9B1FBA81AEE7}">
      <dgm:prSet phldrT="[Text]"/>
      <dgm:spPr/>
      <dgm:t>
        <a:bodyPr/>
        <a:lstStyle/>
        <a:p>
          <a:r>
            <a:rPr lang="en-US" dirty="0"/>
            <a:t>New intervention less effective, less costly</a:t>
          </a:r>
        </a:p>
      </dgm:t>
    </dgm:pt>
    <dgm:pt modelId="{B2D34EF3-FFF3-CD40-B603-C4C5F99B6B7B}" type="parTrans" cxnId="{B26A0021-5E66-7141-85FC-37790D26146A}">
      <dgm:prSet/>
      <dgm:spPr/>
      <dgm:t>
        <a:bodyPr/>
        <a:lstStyle/>
        <a:p>
          <a:endParaRPr lang="en-US"/>
        </a:p>
      </dgm:t>
    </dgm:pt>
    <dgm:pt modelId="{7425E584-35F8-8347-9873-306A4A1EEC27}" type="sibTrans" cxnId="{B26A0021-5E66-7141-85FC-37790D26146A}">
      <dgm:prSet/>
      <dgm:spPr/>
      <dgm:t>
        <a:bodyPr/>
        <a:lstStyle/>
        <a:p>
          <a:endParaRPr lang="en-US"/>
        </a:p>
      </dgm:t>
    </dgm:pt>
    <dgm:pt modelId="{A1F28121-38D8-9C4C-98F0-DAF1933B4926}">
      <dgm:prSet phldrT="[Text]"/>
      <dgm:spPr/>
      <dgm:t>
        <a:bodyPr/>
        <a:lstStyle/>
        <a:p>
          <a:r>
            <a:rPr lang="en-US" dirty="0"/>
            <a:t>New intervention more effective, less costly</a:t>
          </a:r>
        </a:p>
      </dgm:t>
    </dgm:pt>
    <dgm:pt modelId="{889FF33D-BD0A-C04B-964C-1065C8816618}" type="parTrans" cxnId="{87C786C3-7C3D-1742-A56F-7104E1A61372}">
      <dgm:prSet/>
      <dgm:spPr/>
      <dgm:t>
        <a:bodyPr/>
        <a:lstStyle/>
        <a:p>
          <a:endParaRPr lang="en-US"/>
        </a:p>
      </dgm:t>
    </dgm:pt>
    <dgm:pt modelId="{A8BC8547-6FB9-AE49-A607-D1CA78AF2B50}" type="sibTrans" cxnId="{87C786C3-7C3D-1742-A56F-7104E1A61372}">
      <dgm:prSet/>
      <dgm:spPr/>
      <dgm:t>
        <a:bodyPr/>
        <a:lstStyle/>
        <a:p>
          <a:endParaRPr lang="en-US"/>
        </a:p>
      </dgm:t>
    </dgm:pt>
    <dgm:pt modelId="{FC9EB8B2-08A7-4E46-B141-4546ADBD8749}" type="pres">
      <dgm:prSet presAssocID="{1CD05E2C-2F8A-D143-941A-DFCF8BDBE7A3}" presName="matrix" presStyleCnt="0">
        <dgm:presLayoutVars>
          <dgm:chMax val="1"/>
          <dgm:dir/>
          <dgm:resizeHandles val="exact"/>
        </dgm:presLayoutVars>
      </dgm:prSet>
      <dgm:spPr/>
    </dgm:pt>
    <dgm:pt modelId="{696E0302-A2E0-0347-82CE-CFE4CF8078A6}" type="pres">
      <dgm:prSet presAssocID="{1CD05E2C-2F8A-D143-941A-DFCF8BDBE7A3}" presName="axisShape" presStyleLbl="bgShp" presStyleIdx="0" presStyleCnt="1"/>
      <dgm:spPr>
        <a:solidFill>
          <a:schemeClr val="tx2"/>
        </a:solidFill>
      </dgm:spPr>
    </dgm:pt>
    <dgm:pt modelId="{745F63C3-2791-EA44-B22A-A6DD57B147D6}" type="pres">
      <dgm:prSet presAssocID="{1CD05E2C-2F8A-D143-941A-DFCF8BDBE7A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206FAA-CC26-C04B-9726-2918C459B5AE}" type="pres">
      <dgm:prSet presAssocID="{1CD05E2C-2F8A-D143-941A-DFCF8BDBE7A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F9AC6EA-612A-4543-A2BC-586547553D06}" type="pres">
      <dgm:prSet presAssocID="{1CD05E2C-2F8A-D143-941A-DFCF8BDBE7A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E407AF-DCD0-5B46-B9A8-2186370635EA}" type="pres">
      <dgm:prSet presAssocID="{1CD05E2C-2F8A-D143-941A-DFCF8BDBE7A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A5F917-6917-4622-A6FC-8CF7C33C29D8}" type="presOf" srcId="{A1F28121-38D8-9C4C-98F0-DAF1933B4926}" destId="{DCE407AF-DCD0-5B46-B9A8-2186370635EA}" srcOrd="0" destOrd="0" presId="urn:microsoft.com/office/officeart/2005/8/layout/matrix2"/>
    <dgm:cxn modelId="{B26A0021-5E66-7141-85FC-37790D26146A}" srcId="{1CD05E2C-2F8A-D143-941A-DFCF8BDBE7A3}" destId="{58063C1A-2EF2-CA4E-A2B2-9B1FBA81AEE7}" srcOrd="2" destOrd="0" parTransId="{B2D34EF3-FFF3-CD40-B603-C4C5F99B6B7B}" sibTransId="{7425E584-35F8-8347-9873-306A4A1EEC27}"/>
    <dgm:cxn modelId="{752B9D36-105A-784C-82AE-0E565732B009}" srcId="{1CD05E2C-2F8A-D143-941A-DFCF8BDBE7A3}" destId="{B4AE727F-B4CF-824F-8889-F646A5A1F031}" srcOrd="0" destOrd="0" parTransId="{5AB48E64-15CC-9A47-B3D2-75A530E21457}" sibTransId="{C4418E7F-B039-DC41-970A-BC62904A5D76}"/>
    <dgm:cxn modelId="{054C554E-55AE-A847-A5D2-6865C7E4DC3F}" srcId="{1CD05E2C-2F8A-D143-941A-DFCF8BDBE7A3}" destId="{0E951C07-D2E3-EC4E-91AE-3106EF601B1A}" srcOrd="1" destOrd="0" parTransId="{1A37A88E-A74F-2549-8436-65DB0454A7F7}" sibTransId="{1327C357-614E-3F4B-BE47-7B800CEB35E8}"/>
    <dgm:cxn modelId="{A98F58B0-48AB-49F2-A7C7-3FF07A501F78}" type="presOf" srcId="{0E951C07-D2E3-EC4E-91AE-3106EF601B1A}" destId="{47206FAA-CC26-C04B-9726-2918C459B5AE}" srcOrd="0" destOrd="0" presId="urn:microsoft.com/office/officeart/2005/8/layout/matrix2"/>
    <dgm:cxn modelId="{87C786C3-7C3D-1742-A56F-7104E1A61372}" srcId="{1CD05E2C-2F8A-D143-941A-DFCF8BDBE7A3}" destId="{A1F28121-38D8-9C4C-98F0-DAF1933B4926}" srcOrd="3" destOrd="0" parTransId="{889FF33D-BD0A-C04B-964C-1065C8816618}" sibTransId="{A8BC8547-6FB9-AE49-A607-D1CA78AF2B50}"/>
    <dgm:cxn modelId="{C558A3D8-D162-4D14-B280-C6865DF7E675}" type="presOf" srcId="{58063C1A-2EF2-CA4E-A2B2-9B1FBA81AEE7}" destId="{FF9AC6EA-612A-4543-A2BC-586547553D06}" srcOrd="0" destOrd="0" presId="urn:microsoft.com/office/officeart/2005/8/layout/matrix2"/>
    <dgm:cxn modelId="{1A0FE9DD-9481-4239-82DA-64E1E9051C22}" type="presOf" srcId="{B4AE727F-B4CF-824F-8889-F646A5A1F031}" destId="{745F63C3-2791-EA44-B22A-A6DD57B147D6}" srcOrd="0" destOrd="0" presId="urn:microsoft.com/office/officeart/2005/8/layout/matrix2"/>
    <dgm:cxn modelId="{3D6BF7EB-8499-4306-88E6-8C6B1D129100}" type="presOf" srcId="{1CD05E2C-2F8A-D143-941A-DFCF8BDBE7A3}" destId="{FC9EB8B2-08A7-4E46-B141-4546ADBD8749}" srcOrd="0" destOrd="0" presId="urn:microsoft.com/office/officeart/2005/8/layout/matrix2"/>
    <dgm:cxn modelId="{E4803456-2C38-465B-B3DA-DBFBAC1498BF}" type="presParOf" srcId="{FC9EB8B2-08A7-4E46-B141-4546ADBD8749}" destId="{696E0302-A2E0-0347-82CE-CFE4CF8078A6}" srcOrd="0" destOrd="0" presId="urn:microsoft.com/office/officeart/2005/8/layout/matrix2"/>
    <dgm:cxn modelId="{2C02E1C4-B847-40F0-A4B6-65779DB499CE}" type="presParOf" srcId="{FC9EB8B2-08A7-4E46-B141-4546ADBD8749}" destId="{745F63C3-2791-EA44-B22A-A6DD57B147D6}" srcOrd="1" destOrd="0" presId="urn:microsoft.com/office/officeart/2005/8/layout/matrix2"/>
    <dgm:cxn modelId="{6BA8A766-C100-4A68-9430-618DE5703E90}" type="presParOf" srcId="{FC9EB8B2-08A7-4E46-B141-4546ADBD8749}" destId="{47206FAA-CC26-C04B-9726-2918C459B5AE}" srcOrd="2" destOrd="0" presId="urn:microsoft.com/office/officeart/2005/8/layout/matrix2"/>
    <dgm:cxn modelId="{662B51CF-5792-4217-9127-E8DCD0FBAEC1}" type="presParOf" srcId="{FC9EB8B2-08A7-4E46-B141-4546ADBD8749}" destId="{FF9AC6EA-612A-4543-A2BC-586547553D06}" srcOrd="3" destOrd="0" presId="urn:microsoft.com/office/officeart/2005/8/layout/matrix2"/>
    <dgm:cxn modelId="{C32732D6-B9A4-4BE6-A02D-9C0575B41450}" type="presParOf" srcId="{FC9EB8B2-08A7-4E46-B141-4546ADBD8749}" destId="{DCE407AF-DCD0-5B46-B9A8-2186370635E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D2E4C-653D-6D40-8E6A-A8DAFB4ADF1E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Government</a:t>
          </a:r>
        </a:p>
      </dsp:txBody>
      <dsp:txXfrm>
        <a:off x="1730081" y="2735270"/>
        <a:ext cx="1181332" cy="1018514"/>
      </dsp:txXfrm>
    </dsp:sp>
    <dsp:sp modelId="{566065D6-5516-8E40-8BD5-BF963152C194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4FED2-0FA9-4C45-B043-E47BA67B4BE7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EA3FC-24D5-BB4B-ACC7-4CFEA44F74B6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7CD5D-A426-E84F-B9FF-DBD853B07EB4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Tax payers</a:t>
          </a:r>
        </a:p>
      </dsp:txBody>
      <dsp:txXfrm>
        <a:off x="3189463" y="1924447"/>
        <a:ext cx="1181332" cy="1018514"/>
      </dsp:txXfrm>
    </dsp:sp>
    <dsp:sp modelId="{9119FC8B-15F7-4F46-9733-98867E9D8AD3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2E637-DD18-DC4C-964E-DCA9BD2D154E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86C5B-0EA5-BB4A-84C9-5DD7CC703BFA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4148D-099E-974B-A522-DC667C331AC7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Patients</a:t>
          </a:r>
        </a:p>
      </dsp:txBody>
      <dsp:txXfrm>
        <a:off x="1730081" y="1117136"/>
        <a:ext cx="1181332" cy="1018514"/>
      </dsp:txXfrm>
    </dsp:sp>
    <dsp:sp modelId="{3A794519-D110-C747-9A42-6B5C8A20AEA1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1E38F-E875-444E-AE14-B174F978AB69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10B6A-419C-3E46-A8D6-D79664B19436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E0302-A2E0-0347-82CE-CFE4CF8078A6}">
      <dsp:nvSpPr>
        <dsp:cNvPr id="0" name=""/>
        <dsp:cNvSpPr/>
      </dsp:nvSpPr>
      <dsp:spPr>
        <a:xfrm>
          <a:off x="1828799" y="0"/>
          <a:ext cx="4495800" cy="4495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5F63C3-2791-EA44-B22A-A6DD57B147D6}">
      <dsp:nvSpPr>
        <dsp:cNvPr id="0" name=""/>
        <dsp:cNvSpPr/>
      </dsp:nvSpPr>
      <dsp:spPr>
        <a:xfrm>
          <a:off x="2121026" y="292227"/>
          <a:ext cx="1798320" cy="179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New intervention less effective, more costly </a:t>
          </a:r>
          <a:endParaRPr lang="en-US" sz="2200" kern="1200" dirty="0"/>
        </a:p>
      </dsp:txBody>
      <dsp:txXfrm>
        <a:off x="2208813" y="380014"/>
        <a:ext cx="1622746" cy="1622746"/>
      </dsp:txXfrm>
    </dsp:sp>
    <dsp:sp modelId="{47206FAA-CC26-C04B-9726-2918C459B5AE}">
      <dsp:nvSpPr>
        <dsp:cNvPr id="0" name=""/>
        <dsp:cNvSpPr/>
      </dsp:nvSpPr>
      <dsp:spPr>
        <a:xfrm>
          <a:off x="4234053" y="292227"/>
          <a:ext cx="1798320" cy="179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New intervention more effective, more costly</a:t>
          </a:r>
        </a:p>
      </dsp:txBody>
      <dsp:txXfrm>
        <a:off x="4321840" y="380014"/>
        <a:ext cx="1622746" cy="1622746"/>
      </dsp:txXfrm>
    </dsp:sp>
    <dsp:sp modelId="{FF9AC6EA-612A-4543-A2BC-586547553D06}">
      <dsp:nvSpPr>
        <dsp:cNvPr id="0" name=""/>
        <dsp:cNvSpPr/>
      </dsp:nvSpPr>
      <dsp:spPr>
        <a:xfrm>
          <a:off x="2121026" y="2405253"/>
          <a:ext cx="1798320" cy="179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New intervention less effective, less costly</a:t>
          </a:r>
        </a:p>
      </dsp:txBody>
      <dsp:txXfrm>
        <a:off x="2208813" y="2493040"/>
        <a:ext cx="1622746" cy="1622746"/>
      </dsp:txXfrm>
    </dsp:sp>
    <dsp:sp modelId="{DCE407AF-DCD0-5B46-B9A8-2186370635EA}">
      <dsp:nvSpPr>
        <dsp:cNvPr id="0" name=""/>
        <dsp:cNvSpPr/>
      </dsp:nvSpPr>
      <dsp:spPr>
        <a:xfrm>
          <a:off x="4234053" y="2405253"/>
          <a:ext cx="1798320" cy="179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New intervention more effective, less costly</a:t>
          </a:r>
        </a:p>
      </dsp:txBody>
      <dsp:txXfrm>
        <a:off x="4321840" y="2493040"/>
        <a:ext cx="1622746" cy="162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D9BB-ECAA-DD4A-8594-ECC05526476E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E581-DD4C-504D-B551-68E2C3D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E581-DD4C-504D-B551-68E2C3D817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dirty="0"/>
              <a:t>Study</a:t>
            </a:r>
            <a:r>
              <a:rPr lang="en-CA" baseline="0" dirty="0"/>
              <a:t> Question</a:t>
            </a:r>
            <a:endParaRPr lang="en-CA" dirty="0"/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Brain Site Committee -- Dr. Warren Mason</a:t>
            </a:r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26 February 2008</a:t>
            </a:r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NCIC Clinical Trials Group -- NCI US Site Review</a:t>
            </a:r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370E3-C17B-425A-90F2-C463135071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29C35-4FB5-45B1-9B3E-4FCA8705D06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Hotel approximation method</a:t>
            </a:r>
          </a:p>
          <a:p>
            <a:r>
              <a:rPr lang="en-US" dirty="0"/>
              <a:t>Chemotherapy costs do not include hospitalization</a:t>
            </a:r>
            <a:r>
              <a:rPr lang="en-US" baseline="0" dirty="0"/>
              <a:t> (avoiding double counting)</a:t>
            </a:r>
          </a:p>
          <a:p>
            <a:r>
              <a:rPr lang="en-US" baseline="0" dirty="0"/>
              <a:t>Concomitant medication associated with lymphoma (</a:t>
            </a:r>
            <a:r>
              <a:rPr lang="en-US" baseline="0" dirty="0" err="1"/>
              <a:t>i.e</a:t>
            </a:r>
            <a:r>
              <a:rPr lang="en-US" baseline="0" dirty="0"/>
              <a:t> not </a:t>
            </a:r>
            <a:r>
              <a:rPr lang="en-US" baseline="0" dirty="0" err="1"/>
              <a:t>antihypertensives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  <a:p>
            <a:r>
              <a:rPr lang="en-US" baseline="0" dirty="0"/>
              <a:t>Cost of chemotherapy includes pharmacist time to make it up and dispense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E7630-7D96-48B1-B421-C7C763D57E6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29C35-4FB5-45B1-9B3E-4FCA8705D06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Quality of Life was measures using the Functional Assessment of Cancer Therapy instrument, which includes items that include a 0 to 4 point ordinal scale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The FACT-G instrument includes 27 items that cross these 4 domains, and can be summed into a total score, which is what will be reported today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We also includes the FACT-CNS and FACT-Lymphoma scales and these will be included in a subsequent report.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Patients completed these instruments at the times shown here.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1D32F-4B8D-470B-8BC6-4476AEC8C6E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29C35-4FB5-45B1-9B3E-4FCA8705D0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9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horizon for survival analysis extended beyond stem cell mobilization. Post</a:t>
            </a:r>
            <a:r>
              <a:rPr lang="en-US" baseline="0" dirty="0"/>
              <a:t> ASCT utilities </a:t>
            </a:r>
            <a:r>
              <a:rPr lang="en-US" baseline="0" dirty="0" err="1"/>
              <a:t>modled</a:t>
            </a:r>
            <a:r>
              <a:rPr lang="en-US" baseline="0" dirty="0"/>
              <a:t> at 1-month post transplant and applied to both GDP and DHAP arms equally (since core LY.12 study showed no difference in outcomes post SCT between arms).</a:t>
            </a:r>
          </a:p>
          <a:p>
            <a:endParaRPr lang="en-US" baseline="0" dirty="0"/>
          </a:p>
          <a:p>
            <a:r>
              <a:rPr lang="en-US" baseline="0" dirty="0"/>
              <a:t>Findings – GDP remained dominant in 79.7% of bootstrap replicates when utility was modeled at 0.1</a:t>
            </a:r>
          </a:p>
          <a:p>
            <a:endParaRPr lang="en-US" baseline="0" dirty="0"/>
          </a:p>
          <a:p>
            <a:r>
              <a:rPr lang="en-US" sz="1200" dirty="0"/>
              <a:t>Unit cost of hospitalization varied from min to max applicable</a:t>
            </a:r>
          </a:p>
          <a:p>
            <a:endParaRPr lang="en-US" sz="1200" dirty="0"/>
          </a:p>
          <a:p>
            <a:r>
              <a:rPr lang="en-US" sz="1200" dirty="0"/>
              <a:t>Major cost drivers and mean survival  varied by +/- 20%</a:t>
            </a:r>
          </a:p>
          <a:p>
            <a:endParaRPr lang="en-US" sz="1200" dirty="0"/>
          </a:p>
          <a:p>
            <a:r>
              <a:rPr lang="en-US" sz="1200" dirty="0"/>
              <a:t>Discounting rates varied for costs and effects (0-5% or 2-8%)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29C35-4FB5-45B1-9B3E-4FCA8705D06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84121-D454-4109-A2C5-8571CE95FE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89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Need to figure</a:t>
            </a:r>
            <a:r>
              <a:rPr lang="en-CA" baseline="0" dirty="0"/>
              <a:t> out some way to distribute available resources across country, patients and diseases, ideally equitably and with maximal gain.   Could play musical chairs or could try a more scientific approach.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84121-D454-4109-A2C5-8571CE95FEE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24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When you have a choice to make…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CEA often used as a generic term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Allows us to factor in quality of life and toxicity issues – better cured and off </a:t>
            </a:r>
            <a:r>
              <a:rPr lang="en-US" altLang="en-US" dirty="0" err="1">
                <a:latin typeface="Times New Roman" pitchFamily="18" charset="0"/>
                <a:ea typeface="ＭＳ Ｐゴシック" pitchFamily="34" charset="-128"/>
              </a:rPr>
              <a:t>tx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 than </a:t>
            </a:r>
            <a:r>
              <a:rPr lang="en-US" altLang="en-US" dirty="0" err="1">
                <a:latin typeface="Times New Roman" pitchFamily="18" charset="0"/>
                <a:ea typeface="ＭＳ Ｐゴシック" pitchFamily="34" charset="-128"/>
              </a:rPr>
              <a:t>endstage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 on platinum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Most cancer patients – adjustment is lower – 0.5-0.6 if well, 0.3 or 0.4 if not well</a:t>
            </a: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D3AD3-235E-4975-87BE-0EEBA92B4B7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lnSpc>
                <a:spcPct val="80000"/>
              </a:lnSpc>
              <a:spcBef>
                <a:spcPts val="700"/>
              </a:spcBef>
              <a:buSzPct val="60000"/>
              <a:buNone/>
            </a:pPr>
            <a:r>
              <a:rPr lang="en-US" altLang="en-US" sz="2400" b="1" dirty="0">
                <a:ea typeface="ＭＳ Ｐゴシック" pitchFamily="34" charset="-128"/>
              </a:rPr>
              <a:t>Cost-minimization analysis (CMA) </a:t>
            </a:r>
            <a:r>
              <a:rPr lang="en-US" altLang="en-US" sz="2400" dirty="0">
                <a:ea typeface="ＭＳ Ｐゴシック" pitchFamily="34" charset="-128"/>
              </a:rPr>
              <a:t>– Outcomes of intervention &amp;  	alternatives are considered equivalent; alternative with lowest 	cost is selected</a:t>
            </a:r>
          </a:p>
          <a:p>
            <a:pPr marL="0" lvl="2" indent="0">
              <a:lnSpc>
                <a:spcPct val="80000"/>
              </a:lnSpc>
              <a:spcBef>
                <a:spcPts val="700"/>
              </a:spcBef>
              <a:buSzPct val="6000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lvl="2" indent="0" eaLnBrk="1" hangingPunct="1">
              <a:lnSpc>
                <a:spcPct val="80000"/>
              </a:lnSpc>
              <a:spcBef>
                <a:spcPts val="700"/>
              </a:spcBef>
              <a:buSzPct val="60000"/>
              <a:buNone/>
            </a:pPr>
            <a:r>
              <a:rPr lang="en-US" altLang="en-US" sz="2400" b="1" dirty="0">
                <a:ea typeface="ＭＳ Ｐゴシック" pitchFamily="34" charset="-128"/>
              </a:rPr>
              <a:t>Cost-effectiveness analysis (CEA) </a:t>
            </a:r>
            <a:r>
              <a:rPr lang="en-US" altLang="en-US" sz="2400" dirty="0">
                <a:ea typeface="ＭＳ Ｐゴシック" pitchFamily="34" charset="-128"/>
              </a:rPr>
              <a:t>– outcome measured units, e.g. life-	years gained or clinical event avoided; sometimes used to refer 	to all economic evaluations</a:t>
            </a:r>
            <a:r>
              <a:rPr lang="en-US" altLang="en-US" sz="2400" b="1" dirty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b="1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ea typeface="ＭＳ Ｐゴシック" pitchFamily="34" charset="-128"/>
              </a:rPr>
              <a:t>Cost-utility analysis (CUA) </a:t>
            </a:r>
            <a:r>
              <a:rPr lang="en-US" altLang="en-US" sz="2400" dirty="0">
                <a:ea typeface="ＭＳ Ｐゴシック" pitchFamily="34" charset="-128"/>
              </a:rPr>
              <a:t>– outcome measured in terms of health 	related preference or value,  e.g. quality-adjusted life-years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b="1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ea typeface="ＭＳ Ｐゴシック" pitchFamily="34" charset="-128"/>
              </a:rPr>
              <a:t>Cost-benefit analysis (CBA) </a:t>
            </a:r>
            <a:r>
              <a:rPr lang="en-US" altLang="en-US" sz="2400" dirty="0">
                <a:ea typeface="ＭＳ Ｐゴシック" pitchFamily="34" charset="-128"/>
              </a:rPr>
              <a:t>–  values net benefits and opportunity 	costs in monetary terms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E581-DD4C-504D-B551-68E2C3D817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E4AF6A-3CB2-4A31-BB40-D227F1BCF61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99.9% received Rx in entire population; 100% in wild type</a:t>
            </a:r>
          </a:p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31% - hospital wouldn’t release; patient didn’t give consent or died before could give it; insufficient sample</a:t>
            </a:r>
          </a:p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74663" indent="-334963" defTabSz="819150" eaLnBrk="1">
              <a:lnSpc>
                <a:spcPct val="87000"/>
              </a:lnSpc>
              <a:tabLst>
                <a:tab pos="306388" algn="l"/>
                <a:tab pos="819150" algn="l"/>
              </a:tabLst>
            </a:pPr>
            <a:r>
              <a:rPr lang="en-US" altLang="en-US">
                <a:latin typeface="Arial" charset="0"/>
                <a:ea typeface="ＭＳ Ｐゴシック" pitchFamily="34" charset="-128"/>
              </a:rPr>
              <a:t>Primary Endpoint: to determine the incremental cost-effectiveness (cost per life year gained and cost per quality adjusted life year) of cetuximab compared to best supportive care in the NCIC CTG CO.17 trial</a:t>
            </a:r>
          </a:p>
          <a:p>
            <a:pPr marL="474663" indent="-334963" defTabSz="819150" eaLnBrk="1">
              <a:lnSpc>
                <a:spcPct val="87000"/>
              </a:lnSpc>
              <a:tabLst>
                <a:tab pos="306388" algn="l"/>
                <a:tab pos="819150" algn="l"/>
              </a:tabLst>
            </a:pPr>
            <a:r>
              <a:rPr lang="en-US" altLang="en-US">
                <a:latin typeface="Arial" charset="0"/>
                <a:ea typeface="ＭＳ Ｐゴシック" pitchFamily="34" charset="-128"/>
              </a:rPr>
              <a:t>Prospective collection of health preference values during trial using Health Utility Index (HUI)</a:t>
            </a:r>
          </a:p>
          <a:p>
            <a:pPr marL="474663" indent="-334963" defTabSz="819150" eaLnBrk="1">
              <a:lnSpc>
                <a:spcPct val="87000"/>
              </a:lnSpc>
              <a:tabLst>
                <a:tab pos="306388" algn="l"/>
                <a:tab pos="819150" algn="l"/>
              </a:tabLst>
            </a:pPr>
            <a:r>
              <a:rPr lang="en-US" altLang="en-US">
                <a:latin typeface="Arial" charset="0"/>
                <a:ea typeface="ＭＳ Ｐゴシック" pitchFamily="34" charset="-128"/>
              </a:rPr>
              <a:t>Methods: Prospective resource utilization collection, retrospective costs in 2007 Canadian $ ($1 CAN=$1 US)</a:t>
            </a:r>
          </a:p>
          <a:p>
            <a:pPr marL="474663" indent="-334963" defTabSz="819150" eaLnBrk="1">
              <a:lnSpc>
                <a:spcPct val="87000"/>
              </a:lnSpc>
              <a:tabLst>
                <a:tab pos="306388" algn="l"/>
                <a:tab pos="819150" algn="l"/>
              </a:tabLst>
            </a:pPr>
            <a:r>
              <a:rPr lang="en-US" altLang="en-US">
                <a:latin typeface="Arial" charset="0"/>
                <a:ea typeface="ＭＳ Ｐゴシック" pitchFamily="34" charset="-128"/>
              </a:rPr>
              <a:t>Perspective: Canadian public healthcare system</a:t>
            </a:r>
          </a:p>
          <a:p>
            <a:pPr marL="474663" indent="-334963" defTabSz="819150" eaLnBrk="1">
              <a:lnSpc>
                <a:spcPct val="87000"/>
              </a:lnSpc>
              <a:tabLst>
                <a:tab pos="306388" algn="l"/>
                <a:tab pos="819150" algn="l"/>
              </a:tabLst>
            </a:pPr>
            <a:r>
              <a:rPr lang="en-US" altLang="en-US">
                <a:latin typeface="Arial" charset="0"/>
                <a:ea typeface="ＭＳ Ｐゴシック" pitchFamily="34" charset="-128"/>
              </a:rPr>
              <a:t>Time horizon: From randomization until death or last date of enrolment (March 2006)</a:t>
            </a:r>
          </a:p>
          <a:p>
            <a:pPr marL="474663" indent="-334963" defTabSz="819150">
              <a:tabLst>
                <a:tab pos="306388" algn="l"/>
                <a:tab pos="819150" algn="l"/>
              </a:tabLst>
            </a:pPr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5248CD-06C1-4BFE-A2D5-C24E021686D4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4683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204788" indent="-204788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Median survival was improved by 42.5% and was longer in patients who received TARCEVA compared with patients who received placebo: 6.7 vs 4.7 months, respectively.</a:t>
            </a:r>
          </a:p>
          <a:p>
            <a:pPr marL="204788" indent="-204788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The HR in survival analysis is a summary of the difference between 2 survival curves, representing the reduction in the risk of death on treatment compared with control over the period of follow-up. It is a form of relative risk.</a:t>
            </a:r>
          </a:p>
          <a:p>
            <a:pPr marL="409575" lvl="1" indent="-203200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The HR for OS in the TARCEVA arm relative to the placebo arm was 0.70 (95% CI, 0.61 to 0.86) (</a:t>
            </a:r>
            <a:r>
              <a:rPr lang="en-US" altLang="en-US" i="1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&lt;0.001), indicating that TARCEVA reduced the risk of death by 30% compared with placebo during the study or follow-up periods.</a:t>
            </a:r>
          </a:p>
          <a:p>
            <a:pPr marL="409575" lvl="1" indent="-203200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The HR is from the Cox regression model with the following covariates: ECOG performance status, number of prior regimens, prior platinum, best response to prior chemotherapy.</a:t>
            </a:r>
          </a:p>
          <a:p>
            <a:pPr marL="409575" lvl="1" indent="-203200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en-US" altLang="en-US" i="1">
                <a:latin typeface="Times New Roman" pitchFamily="18" charset="0"/>
                <a:ea typeface="ＭＳ Ｐゴシック" pitchFamily="34" charset="-128"/>
              </a:rPr>
              <a:t> P</a:t>
            </a: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 value is from the 2-sided log-rank test stratified by ECOG performance status, number of prior regimens, prior platinum, best response to prior chemotherapy.</a:t>
            </a:r>
          </a:p>
          <a:p>
            <a:pPr marL="614363" lvl="2" indent="-203200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Note that EGFR protein expression status was not considered as a stratification factor in the stratified log-rank test because the status was missing in 55% of the patients.</a:t>
            </a:r>
          </a:p>
          <a:p>
            <a:pPr marL="204788" indent="-204788" defTabSz="819150">
              <a:lnSpc>
                <a:spcPct val="90000"/>
              </a:lnSpc>
            </a:pPr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Survival was evaluated in the intent-to-treat population.</a:t>
            </a:r>
          </a:p>
          <a:p>
            <a:pPr marL="409575" lvl="1" indent="-203200" defTabSz="819150">
              <a:lnSpc>
                <a:spcPct val="90000"/>
              </a:lnSpc>
            </a:pPr>
            <a:endParaRPr lang="en-US" altLang="en-US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903288" y="8386763"/>
            <a:ext cx="5245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540" tIns="45269" rIns="90540" bIns="45269" anchor="b">
            <a:spAutoFit/>
          </a:bodyPr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sz="1000">
                <a:latin typeface="Arial" charset="0"/>
              </a:rPr>
              <a:t>TARCEVA</a:t>
            </a:r>
            <a:r>
              <a:rPr lang="en-US" altLang="en-US" sz="1000" baseline="30000">
                <a:latin typeface="Arial" charset="0"/>
                <a:cs typeface="Arial" charset="0"/>
              </a:rPr>
              <a:t>™</a:t>
            </a:r>
            <a:r>
              <a:rPr lang="en-US" altLang="en-US" sz="1000">
                <a:latin typeface="Arial" charset="0"/>
                <a:cs typeface="Arial" charset="0"/>
              </a:rPr>
              <a:t> [package insert]. Melville, NY, and South San Francisco, Calif: </a:t>
            </a:r>
            <a:br>
              <a:rPr lang="en-US" altLang="en-US" sz="1000">
                <a:latin typeface="Arial" charset="0"/>
                <a:cs typeface="Arial" charset="0"/>
              </a:rPr>
            </a:br>
            <a:r>
              <a:rPr lang="en-US" altLang="en-US" sz="1000">
                <a:latin typeface="Arial" charset="0"/>
                <a:cs typeface="Arial" charset="0"/>
              </a:rPr>
              <a:t>OSI Pharmaceuticals, Inc., and Genentech, Inc.; 2004.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altLang="en-US" sz="1000">
                <a:latin typeface="Arial" charset="0"/>
                <a:cs typeface="Arial" charset="0"/>
              </a:rPr>
              <a:t>Data on file (BR.21 study report), Genentech, Inc.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412776"/>
            <a:ext cx="7776864" cy="1872208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3501008"/>
            <a:ext cx="7776864" cy="136815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5085185"/>
            <a:ext cx="7776864" cy="1080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514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Nordic Symposium 02-2003</a:t>
            </a:r>
          </a:p>
        </p:txBody>
      </p:sp>
    </p:spTree>
    <p:extLst>
      <p:ext uri="{BB962C8B-B14F-4D97-AF65-F5344CB8AC3E}">
        <p14:creationId xmlns:p14="http://schemas.microsoft.com/office/powerpoint/2010/main" val="304275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032448" cy="547260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0016" y="836712"/>
            <a:ext cx="4120456" cy="547260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000"/>
            </a:lvl3pPr>
            <a:lvl4pPr marL="630936" indent="-164592">
              <a:buFont typeface="Arial" panose="020B0604020202020204" pitchFamily="34" charset="0"/>
              <a:buChar char="•"/>
              <a:defRPr sz="18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483790"/>
            <a:ext cx="4104456" cy="489753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483790"/>
            <a:ext cx="4104456" cy="489753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00016" y="800211"/>
            <a:ext cx="4120456" cy="54864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00211"/>
            <a:ext cx="4120456" cy="54864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836712"/>
            <a:ext cx="8496300" cy="46805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5734075"/>
            <a:ext cx="8496300" cy="50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836712"/>
            <a:ext cx="8496944" cy="5472608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8162056" y="274638"/>
            <a:ext cx="802432" cy="5962673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571184" cy="5962673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49694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61" r:id="rId7"/>
    <p:sldLayoutId id="2147483662" r:id="rId8"/>
    <p:sldLayoutId id="2147483655" r:id="rId9"/>
    <p:sldLayoutId id="214748366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800"/>
        </a:spcBef>
        <a:buClr>
          <a:srgbClr val="519136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.com/Health_News/2017/02/01/Seniors-in-US-Canada-skip-prescriptions-due-to-cos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552" y="1916832"/>
            <a:ext cx="9144000" cy="1872208"/>
          </a:xfrm>
        </p:spPr>
        <p:txBody>
          <a:bodyPr/>
          <a:lstStyle/>
          <a:p>
            <a:pPr algn="l"/>
            <a:r>
              <a:rPr lang="en-CA" dirty="0"/>
              <a:t>Health Economics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3501008"/>
            <a:ext cx="7776864" cy="1368152"/>
          </a:xfrm>
        </p:spPr>
        <p:txBody>
          <a:bodyPr/>
          <a:lstStyle/>
          <a:p>
            <a:pPr algn="l"/>
            <a:r>
              <a:rPr lang="en-CA" dirty="0"/>
              <a:t>New Investigators Course</a:t>
            </a:r>
          </a:p>
          <a:p>
            <a:pPr algn="l"/>
            <a:r>
              <a:rPr lang="en-CA" dirty="0"/>
              <a:t>4 August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9552" y="4869160"/>
            <a:ext cx="7776864" cy="1080120"/>
          </a:xfrm>
        </p:spPr>
        <p:txBody>
          <a:bodyPr>
            <a:normAutofit/>
          </a:bodyPr>
          <a:lstStyle/>
          <a:p>
            <a:pPr algn="l"/>
            <a:r>
              <a:rPr lang="en-CA" sz="2000" dirty="0"/>
              <a:t>Dr. Annette Hay</a:t>
            </a:r>
          </a:p>
          <a:p>
            <a:pPr algn="l"/>
            <a:r>
              <a:rPr lang="en-CA" sz="2000" dirty="0"/>
              <a:t>Associate Professor, Queen’s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8A382-5C63-AE6C-6D3C-030C0501D879}"/>
              </a:ext>
            </a:extLst>
          </p:cNvPr>
          <p:cNvSpPr txBox="1"/>
          <p:nvPr/>
        </p:nvSpPr>
        <p:spPr>
          <a:xfrm>
            <a:off x="179512" y="63093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/>
              <a:t>Thanks to Natasha </a:t>
            </a:r>
            <a:r>
              <a:rPr lang="en-CA" sz="1600" i="1" dirty="0" err="1"/>
              <a:t>Leighl</a:t>
            </a:r>
            <a:r>
              <a:rPr lang="en-CA" sz="1600" i="1" dirty="0"/>
              <a:t>, Nicole </a:t>
            </a:r>
            <a:r>
              <a:rPr lang="en-CA" sz="1600" i="1" dirty="0" err="1"/>
              <a:t>Mittmann</a:t>
            </a:r>
            <a:r>
              <a:rPr lang="en-CA" sz="1600" i="1" dirty="0"/>
              <a:t>, Neal Reaume &amp; Matt Cheung for contributed slides</a:t>
            </a:r>
          </a:p>
        </p:txBody>
      </p:sp>
    </p:spTree>
    <p:extLst>
      <p:ext uri="{BB962C8B-B14F-4D97-AF65-F5344CB8AC3E}">
        <p14:creationId xmlns:p14="http://schemas.microsoft.com/office/powerpoint/2010/main" val="90749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0279"/>
            <a:ext cx="8532440" cy="1994785"/>
          </a:xfrm>
          <a:prstGeom prst="rect">
            <a:avLst/>
          </a:prstGeom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on Value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71" y="5373216"/>
            <a:ext cx="5162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5-08 at 9.1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69" y="1886493"/>
            <a:ext cx="7087255" cy="3942195"/>
          </a:xfrm>
          <a:prstGeom prst="rect">
            <a:avLst/>
          </a:prstGeom>
        </p:spPr>
      </p:pic>
      <p:pic>
        <p:nvPicPr>
          <p:cNvPr id="6" name="Picture 5" descr="Screen Shot 2019-05-08 at 9.2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0" y="277992"/>
            <a:ext cx="8013700" cy="132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913" y="6368373"/>
            <a:ext cx="391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Hay A, Cheung M. Med J Econ 2019</a:t>
            </a:r>
          </a:p>
        </p:txBody>
      </p:sp>
    </p:spTree>
    <p:extLst>
      <p:ext uri="{BB962C8B-B14F-4D97-AF65-F5344CB8AC3E}">
        <p14:creationId xmlns:p14="http://schemas.microsoft.com/office/powerpoint/2010/main" val="290048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2088"/>
            <a:ext cx="8496944" cy="548640"/>
          </a:xfrm>
        </p:spPr>
        <p:txBody>
          <a:bodyPr/>
          <a:lstStyle/>
          <a:p>
            <a:r>
              <a:rPr lang="en-CA" sz="3200" dirty="0"/>
              <a:t>Antibiotic therapy for Helicobacter pylori associated gastric MALT lymphoma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1" y="1769236"/>
            <a:ext cx="7229578" cy="208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64533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Nakamura, </a:t>
            </a:r>
            <a:r>
              <a:rPr lang="en-CA" dirty="0" err="1"/>
              <a:t>Gastroenterol</a:t>
            </a:r>
            <a:r>
              <a:rPr lang="en-CA" dirty="0"/>
              <a:t> </a:t>
            </a:r>
            <a:r>
              <a:rPr lang="en-CA" dirty="0" err="1"/>
              <a:t>Clin</a:t>
            </a:r>
            <a:r>
              <a:rPr lang="en-CA" dirty="0"/>
              <a:t> North Am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25418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Eradication of H. pylori bacteria with antibiotics leads to complete remission of lymphoma in 69-90% of cases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87F69-6313-17D8-9CEB-CD6363A44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" y="5670540"/>
            <a:ext cx="21519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30188" y="304800"/>
          <a:ext cx="8685212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8685714" imgH="4963218" progId="Paint.Picture">
                  <p:embed/>
                </p:oleObj>
              </mc:Choice>
              <mc:Fallback>
                <p:oleObj name="Bitmap Image" r:id="rId3" imgW="8685714" imgH="4963218" progId="Paint.Picture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04800"/>
                        <a:ext cx="8685212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89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60280"/>
            <a:ext cx="8496944" cy="548640"/>
          </a:xfrm>
        </p:spPr>
        <p:txBody>
          <a:bodyPr/>
          <a:lstStyle/>
          <a:p>
            <a:r>
              <a:rPr lang="en-US" dirty="0"/>
              <a:t>What </a:t>
            </a:r>
            <a:br>
              <a:rPr lang="en-US" dirty="0"/>
            </a:br>
            <a:r>
              <a:rPr lang="en-US" dirty="0"/>
              <a:t>if anything </a:t>
            </a:r>
            <a:br>
              <a:rPr lang="en-US" dirty="0"/>
            </a:br>
            <a:r>
              <a:rPr lang="en-US" dirty="0"/>
              <a:t>can clinical trial researchers to do to help?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CA880DF-ADD7-4CB0-A66F-538944B295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1447800"/>
            <a:ext cx="584597" cy="273844"/>
          </a:xfrm>
        </p:spPr>
        <p:txBody>
          <a:bodyPr>
            <a:normAutofit fontScale="47500" lnSpcReduction="20000"/>
          </a:bodyPr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15</a:t>
            </a:fld>
            <a:endParaRPr lang="en-ZA" b="1" i="1" dirty="0"/>
          </a:p>
        </p:txBody>
      </p:sp>
      <p:pic>
        <p:nvPicPr>
          <p:cNvPr id="1026" name="Picture 2" descr="https://www.ctg.queensu.ca/images/CEA_2017APR30.jpg">
            <a:extLst>
              <a:ext uri="{FF2B5EF4-FFF2-40B4-BE49-F238E27FC236}">
                <a16:creationId xmlns:a16="http://schemas.microsoft.com/office/drawing/2014/main" id="{609B77B1-CBDE-4D65-A290-31E706A1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1" y="332656"/>
            <a:ext cx="7876797" cy="5907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7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Economics and Cancer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ea typeface="ＭＳ Ｐゴシック" pitchFamily="34" charset="-128"/>
              </a:rPr>
              <a:t>New treatments that improve outcome should be adopted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</a:rPr>
              <a:t>But with limited resources, economic constraints factor into resource allocation, in order to maximize population health</a:t>
            </a:r>
          </a:p>
          <a:p>
            <a:pPr eaLnBrk="1" hangingPunct="1"/>
            <a:endParaRPr lang="en-US" altLang="en-US" sz="80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itchFamily="34" charset="-128"/>
              </a:rPr>
              <a:t>US - 3 pillars of FDA approval of novel interventions:</a:t>
            </a:r>
          </a:p>
          <a:p>
            <a:pPr marL="1030986" lvl="4" indent="-514350">
              <a:buFont typeface="Wingdings" charset="2"/>
              <a:buAutoNum type="arabicPlain"/>
            </a:pPr>
            <a:r>
              <a:rPr lang="en-US" altLang="en-US" sz="2400" b="1" dirty="0">
                <a:ea typeface="ＭＳ Ｐゴシック" pitchFamily="34" charset="-128"/>
              </a:rPr>
              <a:t>Safety</a:t>
            </a:r>
          </a:p>
          <a:p>
            <a:pPr marL="1030986" lvl="4" indent="-514350">
              <a:buFont typeface="Wingdings" charset="2"/>
              <a:buAutoNum type="arabicPlain"/>
            </a:pPr>
            <a:r>
              <a:rPr lang="en-US" altLang="en-US" sz="2400" b="1" dirty="0">
                <a:ea typeface="ＭＳ Ｐゴシック" pitchFamily="34" charset="-128"/>
              </a:rPr>
              <a:t>Mechanism of action</a:t>
            </a:r>
          </a:p>
          <a:p>
            <a:pPr marL="1030986" lvl="4" indent="-514350">
              <a:buFont typeface="Wingdings" charset="2"/>
              <a:buAutoNum type="arabicPlain"/>
            </a:pPr>
            <a:r>
              <a:rPr lang="en-US" altLang="en-US" sz="2400" b="1" dirty="0">
                <a:ea typeface="ＭＳ Ｐゴシック" pitchFamily="34" charset="-128"/>
              </a:rPr>
              <a:t>Clinical efficacy</a:t>
            </a:r>
          </a:p>
          <a:p>
            <a:pPr marL="516636" lvl="4" indent="0">
              <a:buNone/>
            </a:pPr>
            <a:r>
              <a:rPr lang="en-US" altLang="en-US" sz="2400" b="1" dirty="0">
                <a:solidFill>
                  <a:srgbClr val="C00000"/>
                </a:solidFill>
                <a:ea typeface="ＭＳ Ｐゴシック" pitchFamily="34" charset="-128"/>
              </a:rPr>
              <a:t>4	  Cost-effectiveness</a:t>
            </a:r>
            <a:endParaRPr lang="en-US" altLang="en-US" sz="2400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marL="516636" lvl="4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expression of an intervention’s cost in relation to its benefit</a:t>
            </a:r>
          </a:p>
          <a:p>
            <a:pPr marL="516636" lvl="4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additionally considered in Canada</a:t>
            </a:r>
          </a:p>
          <a:p>
            <a:pPr eaLnBrk="1" hangingPunct="1"/>
            <a:endParaRPr lang="en-US" altLang="en-US" sz="2400" dirty="0">
              <a:ea typeface="ＭＳ Ｐゴシック" pitchFamily="34" charset="-128"/>
            </a:endParaRPr>
          </a:p>
          <a:p>
            <a:pPr eaLnBrk="1" hangingPunct="1"/>
            <a:endParaRPr lang="en-US" alt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21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28600"/>
            <a:ext cx="8382000" cy="990600"/>
          </a:xfrm>
        </p:spPr>
        <p:txBody>
          <a:bodyPr anchor="t"/>
          <a:lstStyle/>
          <a:p>
            <a:pPr eaLnBrk="1" hangingPunct="1"/>
            <a:r>
              <a:rPr lang="en-US" altLang="en-US" sz="3600">
                <a:ea typeface="ＭＳ Ｐゴシック" pitchFamily="34" charset="-128"/>
              </a:rPr>
              <a:t>Incremental Cost Effectiveness Ratio (ICER)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3792538"/>
            <a:ext cx="8856984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itchFamily="34" charset="-128"/>
              </a:rPr>
              <a:t>Δ cost between option A and option B/ Δ benefit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800" dirty="0">
              <a:ea typeface="ＭＳ Ｐゴシック" pitchFamily="34" charset="-128"/>
            </a:endParaRPr>
          </a:p>
          <a:p>
            <a:pPr algn="ctr" eaLnBrk="1" hangingPunct="1"/>
            <a:r>
              <a:rPr lang="en-US" altLang="en-US" sz="2400" u="sng" dirty="0">
                <a:ea typeface="ＭＳ Ｐゴシック" pitchFamily="34" charset="-128"/>
              </a:rPr>
              <a:t>Treatment A costs $10,000 - B $8,000</a:t>
            </a:r>
            <a:endParaRPr lang="en-US" altLang="en-US" sz="2400" dirty="0">
              <a:ea typeface="ＭＳ Ｐゴシック" pitchFamily="34" charset="-128"/>
            </a:endParaRPr>
          </a:p>
          <a:p>
            <a:pPr algn="ctr" eaLnBrk="1" hangingPunct="1"/>
            <a:r>
              <a:rPr lang="en-US" altLang="en-US" sz="2400" dirty="0">
                <a:ea typeface="ＭＳ Ｐゴシック" pitchFamily="34" charset="-128"/>
              </a:rPr>
              <a:t>A improves survival by 1 year, quality-adjusted survival by 0.8 </a:t>
            </a:r>
            <a:r>
              <a:rPr lang="en-US" altLang="en-US" sz="2400" dirty="0" err="1">
                <a:ea typeface="ＭＳ Ｐゴシック" pitchFamily="34" charset="-128"/>
              </a:rPr>
              <a:t>yrs</a:t>
            </a:r>
            <a:endParaRPr lang="en-US" altLang="en-US" sz="2400" dirty="0">
              <a:ea typeface="ＭＳ Ｐゴシック" pitchFamily="34" charset="-128"/>
            </a:endParaRPr>
          </a:p>
          <a:p>
            <a:pPr algn="ctr" eaLnBrk="1" hangingPunct="1"/>
            <a:endParaRPr lang="en-US" altLang="en-US" sz="800" dirty="0">
              <a:ea typeface="ＭＳ Ｐゴシック" pitchFamily="34" charset="-128"/>
            </a:endParaRPr>
          </a:p>
          <a:p>
            <a:pPr algn="ctr" eaLnBrk="1" hangingPunct="1"/>
            <a:r>
              <a:rPr lang="en-US" altLang="en-US" sz="2800" dirty="0">
                <a:ea typeface="ＭＳ Ｐゴシック" pitchFamily="34" charset="-128"/>
              </a:rPr>
              <a:t>ICER – $2,000/LYG; $2,500/QALY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800" dirty="0">
                <a:ea typeface="ＭＳ Ｐゴシック" pitchFamily="34" charset="-128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b="1" dirty="0">
              <a:ea typeface="ＭＳ Ｐゴシック" pitchFamily="34" charset="-128"/>
            </a:endParaRPr>
          </a:p>
          <a:p>
            <a:pPr lvl="1" algn="ctr" eaLnBrk="1" hangingPunct="1">
              <a:lnSpc>
                <a:spcPct val="80000"/>
              </a:lnSpc>
            </a:pPr>
            <a:endParaRPr lang="en-US" altLang="en-US" dirty="0">
              <a:ea typeface="ＭＳ Ｐゴシック" pitchFamily="34" charset="-128"/>
            </a:endParaRPr>
          </a:p>
          <a:p>
            <a:pPr lvl="1" algn="ctr" eaLnBrk="1" hangingPunct="1">
              <a:lnSpc>
                <a:spcPct val="80000"/>
              </a:lnSpc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4" name="Picture 3" descr="A picture containing cup, table, indoor, coffee&#10;&#10;Description automatically generated">
            <a:extLst>
              <a:ext uri="{FF2B5EF4-FFF2-40B4-BE49-F238E27FC236}">
                <a16:creationId xmlns:a16="http://schemas.microsoft.com/office/drawing/2014/main" id="{9E9193F9-3FA8-204E-95B8-D22A4B12F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816424" cy="2544283"/>
          </a:xfrm>
          <a:prstGeom prst="rect">
            <a:avLst/>
          </a:prstGeom>
        </p:spPr>
      </p:pic>
      <p:pic>
        <p:nvPicPr>
          <p:cNvPr id="6" name="Picture 5" descr="A hand holding a red can in a car&#10;&#10;Description automatically generated with low confidence">
            <a:extLst>
              <a:ext uri="{FF2B5EF4-FFF2-40B4-BE49-F238E27FC236}">
                <a16:creationId xmlns:a16="http://schemas.microsoft.com/office/drawing/2014/main" id="{7C0F5A81-316F-B14D-8ABA-DB75774DA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24" y="1219200"/>
            <a:ext cx="4426364" cy="22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4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249" r="2249"/>
          <a:stretch>
            <a:fillRect/>
          </a:stretch>
        </p:blipFill>
        <p:spPr>
          <a:xfrm>
            <a:off x="395536" y="692696"/>
            <a:ext cx="8496944" cy="52086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Higgins &amp; Harris 2012</a:t>
            </a:r>
          </a:p>
        </p:txBody>
      </p:sp>
    </p:spTree>
    <p:extLst>
      <p:ext uri="{BB962C8B-B14F-4D97-AF65-F5344CB8AC3E}">
        <p14:creationId xmlns:p14="http://schemas.microsoft.com/office/powerpoint/2010/main" val="348655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Components of an Economic Analysis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49287" y="1447800"/>
            <a:ext cx="8531225" cy="4495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ea typeface="ＭＳ Ｐゴシック" pitchFamily="34" charset="-128"/>
              </a:rPr>
              <a:t>Select type of analysis (CUA, CEA, CMA)</a:t>
            </a:r>
          </a:p>
          <a:p>
            <a:r>
              <a:rPr lang="en-US" altLang="en-US" sz="2400" dirty="0">
                <a:solidFill>
                  <a:schemeClr val="tx2"/>
                </a:solidFill>
                <a:ea typeface="ＭＳ Ｐゴシック" pitchFamily="34" charset="-128"/>
              </a:rPr>
              <a:t>Perspective – Societal; Payer (government), Patient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Prospective or Retrospective or Administrative Data Collection</a:t>
            </a:r>
            <a:endParaRPr lang="en-US" altLang="en-US" sz="800" dirty="0">
              <a:solidFill>
                <a:srgbClr val="775F55"/>
              </a:solidFill>
              <a:ea typeface="ＭＳ Ｐゴシック" pitchFamily="34" charset="-128"/>
            </a:endParaRPr>
          </a:p>
          <a:p>
            <a:r>
              <a:rPr lang="en-US" altLang="en-US" sz="2400" dirty="0">
                <a:ea typeface="ＭＳ Ｐゴシック" pitchFamily="34" charset="-128"/>
              </a:rPr>
              <a:t>Costs – direct and indirect medical, lost productivity</a:t>
            </a:r>
            <a:endParaRPr lang="en-US" altLang="en-US" sz="800" dirty="0">
              <a:ea typeface="ＭＳ Ｐゴシック" pitchFamily="34" charset="-128"/>
            </a:endParaRPr>
          </a:p>
          <a:p>
            <a:r>
              <a:rPr lang="en-US" altLang="en-US" sz="2400" dirty="0">
                <a:solidFill>
                  <a:srgbClr val="775F55"/>
                </a:solidFill>
                <a:ea typeface="ＭＳ Ｐゴシック" pitchFamily="34" charset="-128"/>
              </a:rPr>
              <a:t>Time Horizon – lifetime; duration of clinical trial</a:t>
            </a:r>
          </a:p>
          <a:p>
            <a:pPr lvl="1"/>
            <a:r>
              <a:rPr lang="en-US" altLang="en-US" sz="2100" dirty="0">
                <a:solidFill>
                  <a:srgbClr val="775F55"/>
                </a:solidFill>
                <a:ea typeface="ＭＳ Ｐゴシック" pitchFamily="34" charset="-128"/>
              </a:rPr>
              <a:t>What about after trial? Adjuvant – late effects, relapse and treatment</a:t>
            </a:r>
            <a:endParaRPr lang="en-US" altLang="en-US" sz="800" dirty="0">
              <a:solidFill>
                <a:srgbClr val="775F55"/>
              </a:solidFill>
              <a:ea typeface="ＭＳ Ｐゴシック" pitchFamily="34" charset="-128"/>
            </a:endParaRPr>
          </a:p>
          <a:p>
            <a:r>
              <a:rPr lang="en-US" altLang="en-US" sz="2400" dirty="0">
                <a:ea typeface="ＭＳ Ｐゴシック" pitchFamily="34" charset="-128"/>
              </a:rPr>
              <a:t>Outcomes – survival in Phase III trial; (what about PFS in phase II?)</a:t>
            </a:r>
          </a:p>
          <a:p>
            <a:pPr lvl="1"/>
            <a:r>
              <a:rPr lang="en-US" altLang="en-US" sz="2100" dirty="0">
                <a:ea typeface="ＭＳ Ｐゴシック" pitchFamily="34" charset="-128"/>
              </a:rPr>
              <a:t>How do you value survival with cancer vs. cancer-free? Utilities, QALY</a:t>
            </a:r>
          </a:p>
          <a:p>
            <a:pPr lvl="1"/>
            <a:r>
              <a:rPr lang="en-US" altLang="en-US" sz="2100" dirty="0">
                <a:ea typeface="ＭＳ Ｐゴシック" pitchFamily="34" charset="-128"/>
              </a:rPr>
              <a:t>What about value of PFS, RR? Time with toxicity?</a:t>
            </a:r>
          </a:p>
          <a:p>
            <a:pPr lvl="1"/>
            <a:r>
              <a:rPr lang="en-US" altLang="en-US" sz="2100" dirty="0">
                <a:ea typeface="ＭＳ Ｐゴシック" pitchFamily="34" charset="-128"/>
              </a:rPr>
              <a:t>What comparator(s) should be used?</a:t>
            </a:r>
          </a:p>
          <a:p>
            <a:r>
              <a:rPr lang="en-US" altLang="en-US" sz="2400" dirty="0">
                <a:solidFill>
                  <a:srgbClr val="775F55"/>
                </a:solidFill>
                <a:ea typeface="ＭＳ Ｐゴシック" pitchFamily="34" charset="-128"/>
              </a:rPr>
              <a:t>Discounting – used for valuation of future costs, benefits</a:t>
            </a:r>
            <a:endParaRPr lang="en-US" altLang="en-US" sz="800" dirty="0">
              <a:solidFill>
                <a:srgbClr val="775F55"/>
              </a:solidFill>
              <a:ea typeface="ＭＳ Ｐゴシック" pitchFamily="34" charset="-128"/>
            </a:endParaRPr>
          </a:p>
          <a:p>
            <a:r>
              <a:rPr lang="en-US" altLang="en-US" sz="2400" dirty="0">
                <a:ea typeface="ＭＳ Ｐゴシック" pitchFamily="34" charset="-128"/>
              </a:rPr>
              <a:t>Uncertainty – 95% confidence intervals, sensitivity analyses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10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B0B1-3DEA-D6A6-C0AB-57E2B100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48640"/>
          </a:xfrm>
        </p:spPr>
        <p:txBody>
          <a:bodyPr/>
          <a:lstStyle/>
          <a:p>
            <a:r>
              <a:rPr lang="en-US" b="1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8E55-EC6E-6B87-CF77-4C81B256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1700808"/>
            <a:ext cx="684189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Research funding from</a:t>
            </a:r>
          </a:p>
          <a:p>
            <a:r>
              <a:rPr lang="en-US" sz="2800" dirty="0"/>
              <a:t>Roche</a:t>
            </a:r>
          </a:p>
          <a:p>
            <a:r>
              <a:rPr lang="en-US" sz="2800" dirty="0"/>
              <a:t>AbbVie</a:t>
            </a:r>
          </a:p>
          <a:p>
            <a:r>
              <a:rPr lang="en-US" sz="2800" dirty="0"/>
              <a:t>Celgene</a:t>
            </a:r>
          </a:p>
          <a:p>
            <a:r>
              <a:rPr lang="en-US" sz="2800" dirty="0"/>
              <a:t>Merck</a:t>
            </a:r>
          </a:p>
          <a:p>
            <a:r>
              <a:rPr lang="en-US" sz="2800" dirty="0"/>
              <a:t>Seattle Genetics</a:t>
            </a:r>
          </a:p>
          <a:p>
            <a:r>
              <a:rPr lang="en-US" sz="2800" dirty="0"/>
              <a:t>Novartis</a:t>
            </a:r>
          </a:p>
          <a:p>
            <a:r>
              <a:rPr lang="en-US" sz="2800" dirty="0" err="1"/>
              <a:t>Karyopharm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26315-947E-C619-BDB9-64D6B043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itchFamily="34" charset="-128"/>
              </a:rPr>
              <a:t>Quality Adjusted Life Year (QALY)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Integrates mortality and morbidity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en-US" sz="800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QALY= duration of health state * utility score during that health state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en-US" sz="800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1 year with disease = fraction of a healthy year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en-US" sz="800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Considers impact on quality of life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en-US" sz="800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Considers impact of toxicity</a:t>
            </a:r>
          </a:p>
        </p:txBody>
      </p:sp>
    </p:spTree>
    <p:extLst>
      <p:ext uri="{BB962C8B-B14F-4D97-AF65-F5344CB8AC3E}">
        <p14:creationId xmlns:p14="http://schemas.microsoft.com/office/powerpoint/2010/main" val="12429789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Health Preference (Utility)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5144" y="1351309"/>
            <a:ext cx="8153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Measure of health preference</a:t>
            </a:r>
          </a:p>
          <a:p>
            <a:pPr lvl="3">
              <a:buFont typeface="Wingdings" pitchFamily="2" charset="2"/>
              <a:buChar char="n"/>
            </a:pPr>
            <a:r>
              <a:rPr lang="en-US" altLang="en-US" sz="2400" dirty="0">
                <a:ea typeface="ＭＳ Ｐゴシック" pitchFamily="34" charset="-128"/>
              </a:rPr>
              <a:t>1-perfect health</a:t>
            </a:r>
          </a:p>
          <a:p>
            <a:pPr lvl="3">
              <a:buFont typeface="Wingdings" pitchFamily="2" charset="2"/>
              <a:buChar char="n"/>
            </a:pPr>
            <a:r>
              <a:rPr lang="en-US" altLang="en-US" sz="2400" dirty="0">
                <a:ea typeface="ＭＳ Ｐゴシック" pitchFamily="34" charset="-128"/>
              </a:rPr>
              <a:t>0-death</a:t>
            </a:r>
          </a:p>
          <a:p>
            <a:pPr lvl="3">
              <a:buFont typeface="Wingdings" pitchFamily="2" charset="2"/>
              <a:buChar char="n"/>
            </a:pPr>
            <a:r>
              <a:rPr lang="en-US" altLang="en-US" sz="2400" dirty="0">
                <a:ea typeface="ＭＳ Ｐゴシック" pitchFamily="34" charset="-128"/>
              </a:rPr>
              <a:t>Average Canadian 0.92-0.96</a:t>
            </a:r>
          </a:p>
          <a:p>
            <a:pPr lvl="3">
              <a:buFont typeface="Wingdings" pitchFamily="2" charset="2"/>
              <a:buChar char="n"/>
            </a:pPr>
            <a:r>
              <a:rPr lang="en-US" altLang="en-US" sz="2400" dirty="0">
                <a:ea typeface="ＭＳ Ｐゴシック" pitchFamily="34" charset="-128"/>
              </a:rPr>
              <a:t>Changes according to disease state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dirty="0">
                <a:ea typeface="ＭＳ Ｐゴシック" pitchFamily="34" charset="-128"/>
              </a:rPr>
              <a:t>Standardized tools available to measure</a:t>
            </a:r>
          </a:p>
          <a:p>
            <a:pPr lvl="3">
              <a:buFont typeface="Wingdings" pitchFamily="2" charset="2"/>
              <a:buChar char="n"/>
            </a:pPr>
            <a:r>
              <a:rPr lang="en-US" altLang="en-US" sz="2400" dirty="0">
                <a:ea typeface="ＭＳ Ｐゴシック" pitchFamily="34" charset="-128"/>
              </a:rPr>
              <a:t>Direct-Time Trade Off, Standard Gamble</a:t>
            </a:r>
          </a:p>
          <a:p>
            <a:pPr lvl="3">
              <a:buFont typeface="Wingdings" pitchFamily="2" charset="2"/>
              <a:buChar char="n"/>
            </a:pPr>
            <a:r>
              <a:rPr lang="en-US" altLang="en-US" sz="2400" dirty="0">
                <a:ea typeface="ＭＳ Ｐゴシック" pitchFamily="34" charset="-128"/>
              </a:rPr>
              <a:t>Indirect-HUI, EQ5D, VAS</a:t>
            </a:r>
          </a:p>
        </p:txBody>
      </p:sp>
    </p:spTree>
    <p:extLst>
      <p:ext uri="{BB962C8B-B14F-4D97-AF65-F5344CB8AC3E}">
        <p14:creationId xmlns:p14="http://schemas.microsoft.com/office/powerpoint/2010/main" val="8616694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Adopting a New Technology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934200" y="3581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Wingdings" pitchFamily="2" charset="2"/>
              </a:rPr>
              <a:t></a:t>
            </a:r>
            <a:r>
              <a:rPr lang="en-US" altLang="en-US" sz="2400">
                <a:latin typeface="Tahoma" pitchFamily="34" charset="0"/>
              </a:rPr>
              <a:t>QALYs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876800" y="1447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Wingdings" pitchFamily="2" charset="2"/>
              </a:rPr>
              <a:t></a:t>
            </a:r>
            <a:r>
              <a:rPr lang="en-US" altLang="en-US" sz="2400">
                <a:latin typeface="Tahoma" pitchFamily="34" charset="0"/>
              </a:rPr>
              <a:t>Cost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143000" y="3581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Wingdings" pitchFamily="2" charset="2"/>
              </a:rPr>
              <a:t></a:t>
            </a:r>
            <a:r>
              <a:rPr lang="en-US" altLang="en-US" sz="2400">
                <a:latin typeface="Tahoma" pitchFamily="34" charset="0"/>
              </a:rPr>
              <a:t>QALYs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4876800" y="57864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Wingdings" pitchFamily="2" charset="2"/>
              </a:rPr>
              <a:t></a:t>
            </a:r>
            <a:r>
              <a:rPr lang="en-US" altLang="en-US" sz="2400">
                <a:latin typeface="Tahoma" pitchFamily="34" charset="0"/>
              </a:rPr>
              <a:t>Cost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2133600" y="2278063"/>
            <a:ext cx="106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Zapf Dingbats" pitchFamily="-106" charset="2"/>
              </a:rPr>
              <a:t>✗</a:t>
            </a:r>
            <a:endParaRPr lang="en-US" altLang="en-US" sz="4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2133600" y="4495800"/>
            <a:ext cx="106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Zapf Dingbats" pitchFamily="-106" charset="2"/>
              </a:rPr>
              <a:t>✗</a:t>
            </a:r>
            <a:endParaRPr lang="en-US" altLang="en-US" sz="4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6934200" y="4495800"/>
            <a:ext cx="106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FF00"/>
                </a:solidFill>
                <a:latin typeface="Zapf Dingbats" pitchFamily="-106" charset="2"/>
              </a:rPr>
              <a:t>✓</a:t>
            </a:r>
            <a:endParaRPr lang="en-US" altLang="en-US" sz="44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6858000" y="2209800"/>
            <a:ext cx="106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660066"/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4688904" y="6475238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Tahoma" pitchFamily="34" charset="0"/>
              </a:rPr>
              <a:t>Laupacis</a:t>
            </a:r>
            <a:r>
              <a:rPr lang="en-US" altLang="en-US" sz="1600" dirty="0">
                <a:latin typeface="Tahoma" pitchFamily="34" charset="0"/>
              </a:rPr>
              <a:t> </a:t>
            </a:r>
            <a:r>
              <a:rPr lang="en-US" altLang="en-US" sz="1600" i="1" dirty="0">
                <a:latin typeface="Tahoma" pitchFamily="34" charset="0"/>
              </a:rPr>
              <a:t>et al</a:t>
            </a:r>
            <a:r>
              <a:rPr lang="en-US" altLang="en-US" sz="1600" dirty="0">
                <a:latin typeface="Tahoma" pitchFamily="34" charset="0"/>
              </a:rPr>
              <a:t>. CMAJ 1992 </a:t>
            </a:r>
          </a:p>
        </p:txBody>
      </p:sp>
    </p:spTree>
    <p:extLst>
      <p:ext uri="{BB962C8B-B14F-4D97-AF65-F5344CB8AC3E}">
        <p14:creationId xmlns:p14="http://schemas.microsoft.com/office/powerpoint/2010/main" val="79574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League Table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/>
        </p:nvGraphicFramePr>
        <p:xfrm>
          <a:off x="685800" y="1295400"/>
          <a:ext cx="7772400" cy="5085926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1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INTERVENTION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COST/life-yr gained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Bone marrow transplant 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$220,000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Inpatient hemodialysis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54,000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Neonatal ICU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30,900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Automoblie airbags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20,000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Treatment of mild hypertension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19,100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Treatment of severe hypertension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  9,400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Bypass surgery (left main)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  4,200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Mandatory smoke detectors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  1,300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551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Smoking cessation counselling in men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$      705</a:t>
                      </a:r>
                    </a:p>
                  </a:txBody>
                  <a:tcPr marT="41070" marB="410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137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EDC15-021D-4D9A-9399-C68F75295C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24</a:t>
            </a:fld>
            <a:endParaRPr lang="en-ZA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03062-1002-4F40-979A-FF825618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344816" cy="55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D626-48BE-5155-B17E-A935744B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72816"/>
            <a:ext cx="7772400" cy="1143000"/>
          </a:xfrm>
        </p:spPr>
        <p:txBody>
          <a:bodyPr/>
          <a:lstStyle/>
          <a:p>
            <a:r>
              <a:rPr lang="en-US" dirty="0"/>
              <a:t>CCTG economic analyses examples</a:t>
            </a:r>
          </a:p>
        </p:txBody>
      </p:sp>
    </p:spTree>
    <p:extLst>
      <p:ext uri="{BB962C8B-B14F-4D97-AF65-F5344CB8AC3E}">
        <p14:creationId xmlns:p14="http://schemas.microsoft.com/office/powerpoint/2010/main" val="212417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43088"/>
            <a:ext cx="43561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0238" y="319088"/>
            <a:ext cx="78073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defTabSz="414338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defTabSz="414338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45000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NCIC CTG CO.17: Cetuximab improves survival and quality of life in end-stage advanced colorectal cancer; greatest benefit in KRAS wild type (not KRAS mutant)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770063"/>
            <a:ext cx="41084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92125" y="1770063"/>
            <a:ext cx="20748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>
                <a:latin typeface="Tahoma" pitchFamily="34" charset="0"/>
              </a:rPr>
              <a:t>Entire Study Population (unselected)</a:t>
            </a:r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310579" y="6330950"/>
            <a:ext cx="8797925" cy="4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 err="1">
                <a:latin typeface="Tahoma" pitchFamily="34" charset="0"/>
                <a:cs typeface="Arial" charset="0"/>
              </a:rPr>
              <a:t>Jonker</a:t>
            </a:r>
            <a:r>
              <a:rPr lang="en-US" altLang="en-US" sz="1300" dirty="0">
                <a:latin typeface="Tahoma" pitchFamily="34" charset="0"/>
                <a:cs typeface="Arial" charset="0"/>
              </a:rPr>
              <a:t> DJ </a:t>
            </a:r>
            <a:r>
              <a:rPr lang="en-US" altLang="en-US" sz="1300" i="1" dirty="0">
                <a:latin typeface="Tahoma" pitchFamily="34" charset="0"/>
                <a:cs typeface="Arial" charset="0"/>
              </a:rPr>
              <a:t>et al</a:t>
            </a:r>
            <a:r>
              <a:rPr lang="en-US" altLang="en-US" sz="1300" dirty="0">
                <a:latin typeface="Tahoma" pitchFamily="34" charset="0"/>
                <a:cs typeface="Arial" charset="0"/>
              </a:rPr>
              <a:t>. NEJM 2007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 err="1">
                <a:latin typeface="Tahoma" pitchFamily="34" charset="0"/>
                <a:cs typeface="Arial" charset="0"/>
              </a:rPr>
              <a:t>Karapetis</a:t>
            </a:r>
            <a:r>
              <a:rPr lang="en-US" altLang="en-US" sz="1300" dirty="0">
                <a:latin typeface="Tahoma" pitchFamily="34" charset="0"/>
                <a:cs typeface="Arial" charset="0"/>
              </a:rPr>
              <a:t> CS </a:t>
            </a:r>
            <a:r>
              <a:rPr lang="en-US" altLang="en-US" sz="1300" i="1" dirty="0">
                <a:latin typeface="Tahoma" pitchFamily="34" charset="0"/>
                <a:cs typeface="Arial" charset="0"/>
              </a:rPr>
              <a:t>et al</a:t>
            </a:r>
            <a:r>
              <a:rPr lang="en-US" altLang="en-US" sz="1300" dirty="0">
                <a:latin typeface="Tahoma" pitchFamily="34" charset="0"/>
                <a:cs typeface="Arial" charset="0"/>
              </a:rPr>
              <a:t>. NEJM 2008</a:t>
            </a:r>
          </a:p>
        </p:txBody>
      </p:sp>
      <p:sp>
        <p:nvSpPr>
          <p:cNvPr id="32775" name="Right Arrow 7"/>
          <p:cNvSpPr>
            <a:spLocks noChangeArrowheads="1"/>
          </p:cNvSpPr>
          <p:nvPr/>
        </p:nvSpPr>
        <p:spPr bwMode="auto">
          <a:xfrm>
            <a:off x="4433888" y="2668588"/>
            <a:ext cx="622300" cy="414337"/>
          </a:xfrm>
          <a:prstGeom prst="rightArrow">
            <a:avLst>
              <a:gd name="adj1" fmla="val 50000"/>
              <a:gd name="adj2" fmla="val 50029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1187624" y="5257800"/>
            <a:ext cx="718643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500" dirty="0">
                <a:latin typeface="Tahoma" pitchFamily="34" charset="0"/>
              </a:rPr>
              <a:t> 69% tumour samples (394/572), similar characteristics to overall population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500" dirty="0">
                <a:latin typeface="Tahoma" pitchFamily="34" charset="0"/>
              </a:rPr>
              <a:t> 58% KRAS wild type of those tested (230/394), 40% of entire study population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dirty="0">
              <a:latin typeface="Tahoma" pitchFamily="34" charset="0"/>
            </a:endParaRP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6991350" y="1844824"/>
            <a:ext cx="20748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Tahoma" pitchFamily="34" charset="0"/>
              </a:rPr>
              <a:t>HR 0.55 (95% CI 0.41-0.74)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i="1" dirty="0">
                <a:latin typeface="Tahoma" pitchFamily="34" charset="0"/>
              </a:rPr>
              <a:t>v. 0.98 (95% CI 0.70-1.37) in KRAS mutation +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Tahoma" pitchFamily="34" charset="0"/>
              </a:rPr>
              <a:t>Test for interaction, p=0.01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2290763" y="2254250"/>
            <a:ext cx="207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latin typeface="Tahoma" pitchFamily="34" charset="0"/>
              </a:rPr>
              <a:t>HR 0.77 (95% CI 0.64-0.92)</a:t>
            </a:r>
          </a:p>
        </p:txBody>
      </p:sp>
    </p:spTree>
    <p:extLst>
      <p:ext uri="{BB962C8B-B14F-4D97-AF65-F5344CB8AC3E}">
        <p14:creationId xmlns:p14="http://schemas.microsoft.com/office/powerpoint/2010/main" val="1014800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6"/>
          <a:stretch>
            <a:fillRect/>
          </a:stretch>
        </p:blipFill>
        <p:spPr bwMode="auto">
          <a:xfrm>
            <a:off x="1230313" y="1331913"/>
            <a:ext cx="31337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992188" y="230188"/>
            <a:ext cx="75215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500" b="1" dirty="0">
                <a:solidFill>
                  <a:srgbClr val="000000"/>
                </a:solidFill>
                <a:latin typeface="Tahoma" pitchFamily="34" charset="0"/>
              </a:rPr>
              <a:t>Prospective Economic Evaluation (resource utilization, HUI3) of </a:t>
            </a:r>
            <a:r>
              <a:rPr lang="en-GB" altLang="en-US" sz="1500" b="1" dirty="0" err="1">
                <a:solidFill>
                  <a:srgbClr val="000000"/>
                </a:solidFill>
                <a:latin typeface="Tahoma" pitchFamily="34" charset="0"/>
              </a:rPr>
              <a:t>Cetuximab</a:t>
            </a:r>
            <a:r>
              <a:rPr lang="en-GB" altLang="en-US" sz="1500" b="1" dirty="0">
                <a:solidFill>
                  <a:srgbClr val="000000"/>
                </a:solidFill>
                <a:latin typeface="Tahoma" pitchFamily="34" charset="0"/>
              </a:rPr>
              <a:t> Therapy in the entire study population and KRAS wild type subgroup</a:t>
            </a:r>
          </a:p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en-US" sz="1500" b="1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500" b="1" dirty="0">
                <a:solidFill>
                  <a:srgbClr val="000000"/>
                </a:solidFill>
                <a:latin typeface="Tahoma" pitchFamily="34" charset="0"/>
              </a:rPr>
              <a:t>	ICUR $300,000/QALY			ICUR $187,000/QALY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/>
          <a:stretch>
            <a:fillRect/>
          </a:stretch>
        </p:blipFill>
        <p:spPr bwMode="auto">
          <a:xfrm>
            <a:off x="4919663" y="1287463"/>
            <a:ext cx="33162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83968" y="6619349"/>
            <a:ext cx="4781996" cy="1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300" dirty="0" err="1">
                <a:latin typeface="Tahoma" pitchFamily="34" charset="0"/>
              </a:rPr>
              <a:t>Mittmann</a:t>
            </a:r>
            <a:r>
              <a:rPr lang="en-GB" altLang="en-US" sz="1300" dirty="0">
                <a:latin typeface="Tahoma" pitchFamily="34" charset="0"/>
              </a:rPr>
              <a:t> </a:t>
            </a:r>
            <a:r>
              <a:rPr lang="en-GB" altLang="en-US" sz="1300" i="1" dirty="0">
                <a:latin typeface="Tahoma" pitchFamily="34" charset="0"/>
              </a:rPr>
              <a:t>et al</a:t>
            </a:r>
            <a:r>
              <a:rPr lang="en-GB" altLang="en-US" sz="1300" dirty="0">
                <a:latin typeface="Tahoma" pitchFamily="34" charset="0"/>
              </a:rPr>
              <a:t>. JNCI 2009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530350" y="5640388"/>
            <a:ext cx="65674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ahoma" pitchFamily="34" charset="0"/>
              </a:rPr>
              <a:t>Entire study population			KRAS wild type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ahoma" pitchFamily="34" charset="0"/>
              </a:rPr>
              <a:t>	(n=572)			      	        (n=230) </a:t>
            </a:r>
          </a:p>
        </p:txBody>
      </p:sp>
      <p:sp>
        <p:nvSpPr>
          <p:cNvPr id="34823" name="Right Arrow 6"/>
          <p:cNvSpPr>
            <a:spLocks noChangeArrowheads="1"/>
          </p:cNvSpPr>
          <p:nvPr/>
        </p:nvSpPr>
        <p:spPr bwMode="auto">
          <a:xfrm>
            <a:off x="4433888" y="3221038"/>
            <a:ext cx="622300" cy="346075"/>
          </a:xfrm>
          <a:prstGeom prst="rightArrow">
            <a:avLst>
              <a:gd name="adj1" fmla="val 50000"/>
              <a:gd name="adj2" fmla="val 49916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201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458913" y="1668463"/>
            <a:ext cx="5200650" cy="3162300"/>
            <a:chOff x="919" y="1051"/>
            <a:chExt cx="3276" cy="1992"/>
          </a:xfrm>
        </p:grpSpPr>
        <p:sp>
          <p:nvSpPr>
            <p:cNvPr id="37987" name="Freeform 3"/>
            <p:cNvSpPr>
              <a:spLocks/>
            </p:cNvSpPr>
            <p:nvPr/>
          </p:nvSpPr>
          <p:spPr bwMode="gray">
            <a:xfrm>
              <a:off x="919" y="1051"/>
              <a:ext cx="162" cy="274"/>
            </a:xfrm>
            <a:custGeom>
              <a:avLst/>
              <a:gdLst>
                <a:gd name="T0" fmla="*/ 0 w 162"/>
                <a:gd name="T1" fmla="*/ 0 h 288"/>
                <a:gd name="T2" fmla="*/ 6 w 162"/>
                <a:gd name="T3" fmla="*/ 0 h 288"/>
                <a:gd name="T4" fmla="*/ 6 w 162"/>
                <a:gd name="T5" fmla="*/ 6 h 288"/>
                <a:gd name="T6" fmla="*/ 18 w 162"/>
                <a:gd name="T7" fmla="*/ 6 h 288"/>
                <a:gd name="T8" fmla="*/ 18 w 162"/>
                <a:gd name="T9" fmla="*/ 10 h 288"/>
                <a:gd name="T10" fmla="*/ 24 w 162"/>
                <a:gd name="T11" fmla="*/ 10 h 288"/>
                <a:gd name="T12" fmla="*/ 24 w 162"/>
                <a:gd name="T13" fmla="*/ 10 h 288"/>
                <a:gd name="T14" fmla="*/ 24 w 162"/>
                <a:gd name="T15" fmla="*/ 10 h 288"/>
                <a:gd name="T16" fmla="*/ 30 w 162"/>
                <a:gd name="T17" fmla="*/ 10 h 288"/>
                <a:gd name="T18" fmla="*/ 30 w 162"/>
                <a:gd name="T19" fmla="*/ 10 h 288"/>
                <a:gd name="T20" fmla="*/ 36 w 162"/>
                <a:gd name="T21" fmla="*/ 10 h 288"/>
                <a:gd name="T22" fmla="*/ 36 w 162"/>
                <a:gd name="T23" fmla="*/ 10 h 288"/>
                <a:gd name="T24" fmla="*/ 42 w 162"/>
                <a:gd name="T25" fmla="*/ 10 h 288"/>
                <a:gd name="T26" fmla="*/ 42 w 162"/>
                <a:gd name="T27" fmla="*/ 10 h 288"/>
                <a:gd name="T28" fmla="*/ 54 w 162"/>
                <a:gd name="T29" fmla="*/ 10 h 288"/>
                <a:gd name="T30" fmla="*/ 54 w 162"/>
                <a:gd name="T31" fmla="*/ 10 h 288"/>
                <a:gd name="T32" fmla="*/ 60 w 162"/>
                <a:gd name="T33" fmla="*/ 10 h 288"/>
                <a:gd name="T34" fmla="*/ 60 w 162"/>
                <a:gd name="T35" fmla="*/ 10 h 288"/>
                <a:gd name="T36" fmla="*/ 60 w 162"/>
                <a:gd name="T37" fmla="*/ 10 h 288"/>
                <a:gd name="T38" fmla="*/ 66 w 162"/>
                <a:gd name="T39" fmla="*/ 10 h 288"/>
                <a:gd name="T40" fmla="*/ 66 w 162"/>
                <a:gd name="T41" fmla="*/ 10 h 288"/>
                <a:gd name="T42" fmla="*/ 72 w 162"/>
                <a:gd name="T43" fmla="*/ 10 h 288"/>
                <a:gd name="T44" fmla="*/ 72 w 162"/>
                <a:gd name="T45" fmla="*/ 10 h 288"/>
                <a:gd name="T46" fmla="*/ 78 w 162"/>
                <a:gd name="T47" fmla="*/ 10 h 288"/>
                <a:gd name="T48" fmla="*/ 78 w 162"/>
                <a:gd name="T49" fmla="*/ 10 h 288"/>
                <a:gd name="T50" fmla="*/ 78 w 162"/>
                <a:gd name="T51" fmla="*/ 12 h 288"/>
                <a:gd name="T52" fmla="*/ 84 w 162"/>
                <a:gd name="T53" fmla="*/ 12 h 288"/>
                <a:gd name="T54" fmla="*/ 84 w 162"/>
                <a:gd name="T55" fmla="*/ 13 h 288"/>
                <a:gd name="T56" fmla="*/ 90 w 162"/>
                <a:gd name="T57" fmla="*/ 13 h 288"/>
                <a:gd name="T58" fmla="*/ 90 w 162"/>
                <a:gd name="T59" fmla="*/ 14 h 288"/>
                <a:gd name="T60" fmla="*/ 96 w 162"/>
                <a:gd name="T61" fmla="*/ 14 h 288"/>
                <a:gd name="T62" fmla="*/ 96 w 162"/>
                <a:gd name="T63" fmla="*/ 16 h 288"/>
                <a:gd name="T64" fmla="*/ 96 w 162"/>
                <a:gd name="T65" fmla="*/ 18 h 288"/>
                <a:gd name="T66" fmla="*/ 102 w 162"/>
                <a:gd name="T67" fmla="*/ 18 h 288"/>
                <a:gd name="T68" fmla="*/ 102 w 162"/>
                <a:gd name="T69" fmla="*/ 20 h 288"/>
                <a:gd name="T70" fmla="*/ 108 w 162"/>
                <a:gd name="T71" fmla="*/ 20 h 288"/>
                <a:gd name="T72" fmla="*/ 108 w 162"/>
                <a:gd name="T73" fmla="*/ 20 h 288"/>
                <a:gd name="T74" fmla="*/ 108 w 162"/>
                <a:gd name="T75" fmla="*/ 22 h 288"/>
                <a:gd name="T76" fmla="*/ 114 w 162"/>
                <a:gd name="T77" fmla="*/ 22 h 288"/>
                <a:gd name="T78" fmla="*/ 114 w 162"/>
                <a:gd name="T79" fmla="*/ 23 h 288"/>
                <a:gd name="T80" fmla="*/ 120 w 162"/>
                <a:gd name="T81" fmla="*/ 23 h 288"/>
                <a:gd name="T82" fmla="*/ 120 w 162"/>
                <a:gd name="T83" fmla="*/ 23 h 288"/>
                <a:gd name="T84" fmla="*/ 132 w 162"/>
                <a:gd name="T85" fmla="*/ 23 h 288"/>
                <a:gd name="T86" fmla="*/ 132 w 162"/>
                <a:gd name="T87" fmla="*/ 24 h 288"/>
                <a:gd name="T88" fmla="*/ 138 w 162"/>
                <a:gd name="T89" fmla="*/ 24 h 288"/>
                <a:gd name="T90" fmla="*/ 138 w 162"/>
                <a:gd name="T91" fmla="*/ 24 h 288"/>
                <a:gd name="T92" fmla="*/ 138 w 162"/>
                <a:gd name="T93" fmla="*/ 24 h 288"/>
                <a:gd name="T94" fmla="*/ 138 w 162"/>
                <a:gd name="T95" fmla="*/ 25 h 288"/>
                <a:gd name="T96" fmla="*/ 138 w 162"/>
                <a:gd name="T97" fmla="*/ 26 h 288"/>
                <a:gd name="T98" fmla="*/ 144 w 162"/>
                <a:gd name="T99" fmla="*/ 26 h 288"/>
                <a:gd name="T100" fmla="*/ 144 w 162"/>
                <a:gd name="T101" fmla="*/ 27 h 288"/>
                <a:gd name="T102" fmla="*/ 156 w 162"/>
                <a:gd name="T103" fmla="*/ 27 h 288"/>
                <a:gd name="T104" fmla="*/ 156 w 162"/>
                <a:gd name="T105" fmla="*/ 27 h 288"/>
                <a:gd name="T106" fmla="*/ 156 w 162"/>
                <a:gd name="T107" fmla="*/ 28 h 288"/>
                <a:gd name="T108" fmla="*/ 162 w 162"/>
                <a:gd name="T109" fmla="*/ 28 h 288"/>
                <a:gd name="T110" fmla="*/ 162 w 162"/>
                <a:gd name="T111" fmla="*/ 31 h 2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288"/>
                <a:gd name="T170" fmla="*/ 162 w 162"/>
                <a:gd name="T171" fmla="*/ 288 h 2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28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96" y="144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08" y="174"/>
                  </a:lnTo>
                  <a:lnTo>
                    <a:pt x="108" y="180"/>
                  </a:lnTo>
                  <a:lnTo>
                    <a:pt x="108" y="198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32" y="210"/>
                  </a:lnTo>
                  <a:lnTo>
                    <a:pt x="132" y="216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38" y="228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6" y="246"/>
                  </a:lnTo>
                  <a:lnTo>
                    <a:pt x="156" y="258"/>
                  </a:lnTo>
                  <a:lnTo>
                    <a:pt x="156" y="270"/>
                  </a:lnTo>
                  <a:lnTo>
                    <a:pt x="162" y="270"/>
                  </a:lnTo>
                  <a:lnTo>
                    <a:pt x="162" y="288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88" name="Freeform 4"/>
            <p:cNvSpPr>
              <a:spLocks/>
            </p:cNvSpPr>
            <p:nvPr/>
          </p:nvSpPr>
          <p:spPr bwMode="gray">
            <a:xfrm>
              <a:off x="1081" y="1325"/>
              <a:ext cx="180" cy="321"/>
            </a:xfrm>
            <a:custGeom>
              <a:avLst/>
              <a:gdLst>
                <a:gd name="T0" fmla="*/ 0 w 180"/>
                <a:gd name="T1" fmla="*/ 0 h 336"/>
                <a:gd name="T2" fmla="*/ 6 w 180"/>
                <a:gd name="T3" fmla="*/ 0 h 336"/>
                <a:gd name="T4" fmla="*/ 6 w 180"/>
                <a:gd name="T5" fmla="*/ 6 h 336"/>
                <a:gd name="T6" fmla="*/ 6 w 180"/>
                <a:gd name="T7" fmla="*/ 11 h 336"/>
                <a:gd name="T8" fmla="*/ 12 w 180"/>
                <a:gd name="T9" fmla="*/ 11 h 336"/>
                <a:gd name="T10" fmla="*/ 12 w 180"/>
                <a:gd name="T11" fmla="*/ 11 h 336"/>
                <a:gd name="T12" fmla="*/ 24 w 180"/>
                <a:gd name="T13" fmla="*/ 11 h 336"/>
                <a:gd name="T14" fmla="*/ 24 w 180"/>
                <a:gd name="T15" fmla="*/ 11 h 336"/>
                <a:gd name="T16" fmla="*/ 24 w 180"/>
                <a:gd name="T17" fmla="*/ 11 h 336"/>
                <a:gd name="T18" fmla="*/ 30 w 180"/>
                <a:gd name="T19" fmla="*/ 11 h 336"/>
                <a:gd name="T20" fmla="*/ 30 w 180"/>
                <a:gd name="T21" fmla="*/ 11 h 336"/>
                <a:gd name="T22" fmla="*/ 36 w 180"/>
                <a:gd name="T23" fmla="*/ 11 h 336"/>
                <a:gd name="T24" fmla="*/ 36 w 180"/>
                <a:gd name="T25" fmla="*/ 11 h 336"/>
                <a:gd name="T26" fmla="*/ 42 w 180"/>
                <a:gd name="T27" fmla="*/ 11 h 336"/>
                <a:gd name="T28" fmla="*/ 42 w 180"/>
                <a:gd name="T29" fmla="*/ 11 h 336"/>
                <a:gd name="T30" fmla="*/ 54 w 180"/>
                <a:gd name="T31" fmla="*/ 11 h 336"/>
                <a:gd name="T32" fmla="*/ 54 w 180"/>
                <a:gd name="T33" fmla="*/ 11 h 336"/>
                <a:gd name="T34" fmla="*/ 72 w 180"/>
                <a:gd name="T35" fmla="*/ 11 h 336"/>
                <a:gd name="T36" fmla="*/ 72 w 180"/>
                <a:gd name="T37" fmla="*/ 11 h 336"/>
                <a:gd name="T38" fmla="*/ 72 w 180"/>
                <a:gd name="T39" fmla="*/ 14 h 336"/>
                <a:gd name="T40" fmla="*/ 78 w 180"/>
                <a:gd name="T41" fmla="*/ 14 h 336"/>
                <a:gd name="T42" fmla="*/ 78 w 180"/>
                <a:gd name="T43" fmla="*/ 17 h 336"/>
                <a:gd name="T44" fmla="*/ 90 w 180"/>
                <a:gd name="T45" fmla="*/ 17 h 336"/>
                <a:gd name="T46" fmla="*/ 90 w 180"/>
                <a:gd name="T47" fmla="*/ 18 h 336"/>
                <a:gd name="T48" fmla="*/ 90 w 180"/>
                <a:gd name="T49" fmla="*/ 19 h 336"/>
                <a:gd name="T50" fmla="*/ 90 w 180"/>
                <a:gd name="T51" fmla="*/ 19 h 336"/>
                <a:gd name="T52" fmla="*/ 90 w 180"/>
                <a:gd name="T53" fmla="*/ 20 h 336"/>
                <a:gd name="T54" fmla="*/ 96 w 180"/>
                <a:gd name="T55" fmla="*/ 20 h 336"/>
                <a:gd name="T56" fmla="*/ 96 w 180"/>
                <a:gd name="T57" fmla="*/ 20 h 336"/>
                <a:gd name="T58" fmla="*/ 102 w 180"/>
                <a:gd name="T59" fmla="*/ 20 h 336"/>
                <a:gd name="T60" fmla="*/ 102 w 180"/>
                <a:gd name="T61" fmla="*/ 22 h 336"/>
                <a:gd name="T62" fmla="*/ 108 w 180"/>
                <a:gd name="T63" fmla="*/ 22 h 336"/>
                <a:gd name="T64" fmla="*/ 108 w 180"/>
                <a:gd name="T65" fmla="*/ 25 h 336"/>
                <a:gd name="T66" fmla="*/ 114 w 180"/>
                <a:gd name="T67" fmla="*/ 25 h 336"/>
                <a:gd name="T68" fmla="*/ 114 w 180"/>
                <a:gd name="T69" fmla="*/ 27 h 336"/>
                <a:gd name="T70" fmla="*/ 114 w 180"/>
                <a:gd name="T71" fmla="*/ 28 h 336"/>
                <a:gd name="T72" fmla="*/ 120 w 180"/>
                <a:gd name="T73" fmla="*/ 28 h 336"/>
                <a:gd name="T74" fmla="*/ 120 w 180"/>
                <a:gd name="T75" fmla="*/ 30 h 336"/>
                <a:gd name="T76" fmla="*/ 126 w 180"/>
                <a:gd name="T77" fmla="*/ 30 h 336"/>
                <a:gd name="T78" fmla="*/ 126 w 180"/>
                <a:gd name="T79" fmla="*/ 31 h 336"/>
                <a:gd name="T80" fmla="*/ 132 w 180"/>
                <a:gd name="T81" fmla="*/ 31 h 336"/>
                <a:gd name="T82" fmla="*/ 132 w 180"/>
                <a:gd name="T83" fmla="*/ 31 h 336"/>
                <a:gd name="T84" fmla="*/ 132 w 180"/>
                <a:gd name="T85" fmla="*/ 32 h 336"/>
                <a:gd name="T86" fmla="*/ 144 w 180"/>
                <a:gd name="T87" fmla="*/ 32 h 336"/>
                <a:gd name="T88" fmla="*/ 144 w 180"/>
                <a:gd name="T89" fmla="*/ 34 h 336"/>
                <a:gd name="T90" fmla="*/ 150 w 180"/>
                <a:gd name="T91" fmla="*/ 34 h 336"/>
                <a:gd name="T92" fmla="*/ 156 w 180"/>
                <a:gd name="T93" fmla="*/ 34 h 336"/>
                <a:gd name="T94" fmla="*/ 156 w 180"/>
                <a:gd name="T95" fmla="*/ 37 h 336"/>
                <a:gd name="T96" fmla="*/ 162 w 180"/>
                <a:gd name="T97" fmla="*/ 37 h 336"/>
                <a:gd name="T98" fmla="*/ 162 w 180"/>
                <a:gd name="T99" fmla="*/ 39 h 336"/>
                <a:gd name="T100" fmla="*/ 162 w 180"/>
                <a:gd name="T101" fmla="*/ 40 h 336"/>
                <a:gd name="T102" fmla="*/ 174 w 180"/>
                <a:gd name="T103" fmla="*/ 40 h 336"/>
                <a:gd name="T104" fmla="*/ 174 w 180"/>
                <a:gd name="T105" fmla="*/ 42 h 336"/>
                <a:gd name="T106" fmla="*/ 180 w 180"/>
                <a:gd name="T107" fmla="*/ 42 h 336"/>
                <a:gd name="T108" fmla="*/ 180 w 180"/>
                <a:gd name="T109" fmla="*/ 44 h 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336"/>
                <a:gd name="T167" fmla="*/ 180 w 180"/>
                <a:gd name="T168" fmla="*/ 336 h 3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3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54" y="72"/>
                  </a:lnTo>
                  <a:lnTo>
                    <a:pt x="54" y="84"/>
                  </a:lnTo>
                  <a:lnTo>
                    <a:pt x="72" y="84"/>
                  </a:lnTo>
                  <a:lnTo>
                    <a:pt x="72" y="96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78" y="126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86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26" y="240"/>
                  </a:lnTo>
                  <a:lnTo>
                    <a:pt x="132" y="240"/>
                  </a:lnTo>
                  <a:lnTo>
                    <a:pt x="132" y="246"/>
                  </a:lnTo>
                  <a:lnTo>
                    <a:pt x="132" y="252"/>
                  </a:lnTo>
                  <a:lnTo>
                    <a:pt x="144" y="252"/>
                  </a:lnTo>
                  <a:lnTo>
                    <a:pt x="144" y="270"/>
                  </a:lnTo>
                  <a:lnTo>
                    <a:pt x="150" y="270"/>
                  </a:lnTo>
                  <a:lnTo>
                    <a:pt x="156" y="270"/>
                  </a:lnTo>
                  <a:lnTo>
                    <a:pt x="156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62" y="306"/>
                  </a:lnTo>
                  <a:lnTo>
                    <a:pt x="174" y="306"/>
                  </a:lnTo>
                  <a:lnTo>
                    <a:pt x="174" y="324"/>
                  </a:lnTo>
                  <a:lnTo>
                    <a:pt x="180" y="324"/>
                  </a:lnTo>
                  <a:lnTo>
                    <a:pt x="180" y="336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89" name="Freeform 5"/>
            <p:cNvSpPr>
              <a:spLocks/>
            </p:cNvSpPr>
            <p:nvPr/>
          </p:nvSpPr>
          <p:spPr bwMode="gray">
            <a:xfrm>
              <a:off x="1261" y="1646"/>
              <a:ext cx="180" cy="263"/>
            </a:xfrm>
            <a:custGeom>
              <a:avLst/>
              <a:gdLst>
                <a:gd name="T0" fmla="*/ 0 w 180"/>
                <a:gd name="T1" fmla="*/ 0 h 276"/>
                <a:gd name="T2" fmla="*/ 6 w 180"/>
                <a:gd name="T3" fmla="*/ 0 h 276"/>
                <a:gd name="T4" fmla="*/ 6 w 180"/>
                <a:gd name="T5" fmla="*/ 6 h 276"/>
                <a:gd name="T6" fmla="*/ 12 w 180"/>
                <a:gd name="T7" fmla="*/ 6 h 276"/>
                <a:gd name="T8" fmla="*/ 12 w 180"/>
                <a:gd name="T9" fmla="*/ 10 h 276"/>
                <a:gd name="T10" fmla="*/ 18 w 180"/>
                <a:gd name="T11" fmla="*/ 10 h 276"/>
                <a:gd name="T12" fmla="*/ 24 w 180"/>
                <a:gd name="T13" fmla="*/ 10 h 276"/>
                <a:gd name="T14" fmla="*/ 24 w 180"/>
                <a:gd name="T15" fmla="*/ 10 h 276"/>
                <a:gd name="T16" fmla="*/ 24 w 180"/>
                <a:gd name="T17" fmla="*/ 10 h 276"/>
                <a:gd name="T18" fmla="*/ 30 w 180"/>
                <a:gd name="T19" fmla="*/ 10 h 276"/>
                <a:gd name="T20" fmla="*/ 30 w 180"/>
                <a:gd name="T21" fmla="*/ 10 h 276"/>
                <a:gd name="T22" fmla="*/ 36 w 180"/>
                <a:gd name="T23" fmla="*/ 10 h 276"/>
                <a:gd name="T24" fmla="*/ 36 w 180"/>
                <a:gd name="T25" fmla="*/ 10 h 276"/>
                <a:gd name="T26" fmla="*/ 42 w 180"/>
                <a:gd name="T27" fmla="*/ 10 h 276"/>
                <a:gd name="T28" fmla="*/ 42 w 180"/>
                <a:gd name="T29" fmla="*/ 10 h 276"/>
                <a:gd name="T30" fmla="*/ 48 w 180"/>
                <a:gd name="T31" fmla="*/ 10 h 276"/>
                <a:gd name="T32" fmla="*/ 48 w 180"/>
                <a:gd name="T33" fmla="*/ 10 h 276"/>
                <a:gd name="T34" fmla="*/ 54 w 180"/>
                <a:gd name="T35" fmla="*/ 10 h 276"/>
                <a:gd name="T36" fmla="*/ 54 w 180"/>
                <a:gd name="T37" fmla="*/ 10 h 276"/>
                <a:gd name="T38" fmla="*/ 60 w 180"/>
                <a:gd name="T39" fmla="*/ 10 h 276"/>
                <a:gd name="T40" fmla="*/ 60 w 180"/>
                <a:gd name="T41" fmla="*/ 10 h 276"/>
                <a:gd name="T42" fmla="*/ 60 w 180"/>
                <a:gd name="T43" fmla="*/ 10 h 276"/>
                <a:gd name="T44" fmla="*/ 72 w 180"/>
                <a:gd name="T45" fmla="*/ 10 h 276"/>
                <a:gd name="T46" fmla="*/ 72 w 180"/>
                <a:gd name="T47" fmla="*/ 10 h 276"/>
                <a:gd name="T48" fmla="*/ 84 w 180"/>
                <a:gd name="T49" fmla="*/ 10 h 276"/>
                <a:gd name="T50" fmla="*/ 84 w 180"/>
                <a:gd name="T51" fmla="*/ 11 h 276"/>
                <a:gd name="T52" fmla="*/ 90 w 180"/>
                <a:gd name="T53" fmla="*/ 11 h 276"/>
                <a:gd name="T54" fmla="*/ 90 w 180"/>
                <a:gd name="T55" fmla="*/ 14 h 276"/>
                <a:gd name="T56" fmla="*/ 90 w 180"/>
                <a:gd name="T57" fmla="*/ 17 h 276"/>
                <a:gd name="T58" fmla="*/ 102 w 180"/>
                <a:gd name="T59" fmla="*/ 17 h 276"/>
                <a:gd name="T60" fmla="*/ 102 w 180"/>
                <a:gd name="T61" fmla="*/ 17 h 276"/>
                <a:gd name="T62" fmla="*/ 108 w 180"/>
                <a:gd name="T63" fmla="*/ 17 h 276"/>
                <a:gd name="T64" fmla="*/ 108 w 180"/>
                <a:gd name="T65" fmla="*/ 19 h 276"/>
                <a:gd name="T66" fmla="*/ 126 w 180"/>
                <a:gd name="T67" fmla="*/ 19 h 276"/>
                <a:gd name="T68" fmla="*/ 126 w 180"/>
                <a:gd name="T69" fmla="*/ 21 h 276"/>
                <a:gd name="T70" fmla="*/ 132 w 180"/>
                <a:gd name="T71" fmla="*/ 21 h 276"/>
                <a:gd name="T72" fmla="*/ 138 w 180"/>
                <a:gd name="T73" fmla="*/ 21 h 276"/>
                <a:gd name="T74" fmla="*/ 138 w 180"/>
                <a:gd name="T75" fmla="*/ 21 h 276"/>
                <a:gd name="T76" fmla="*/ 138 w 180"/>
                <a:gd name="T77" fmla="*/ 21 h 276"/>
                <a:gd name="T78" fmla="*/ 138 w 180"/>
                <a:gd name="T79" fmla="*/ 22 h 276"/>
                <a:gd name="T80" fmla="*/ 138 w 180"/>
                <a:gd name="T81" fmla="*/ 23 h 276"/>
                <a:gd name="T82" fmla="*/ 144 w 180"/>
                <a:gd name="T83" fmla="*/ 23 h 276"/>
                <a:gd name="T84" fmla="*/ 144 w 180"/>
                <a:gd name="T85" fmla="*/ 23 h 276"/>
                <a:gd name="T86" fmla="*/ 150 w 180"/>
                <a:gd name="T87" fmla="*/ 23 h 276"/>
                <a:gd name="T88" fmla="*/ 150 w 180"/>
                <a:gd name="T89" fmla="*/ 25 h 276"/>
                <a:gd name="T90" fmla="*/ 156 w 180"/>
                <a:gd name="T91" fmla="*/ 25 h 276"/>
                <a:gd name="T92" fmla="*/ 156 w 180"/>
                <a:gd name="T93" fmla="*/ 26 h 276"/>
                <a:gd name="T94" fmla="*/ 156 w 180"/>
                <a:gd name="T95" fmla="*/ 26 h 276"/>
                <a:gd name="T96" fmla="*/ 162 w 180"/>
                <a:gd name="T97" fmla="*/ 26 h 276"/>
                <a:gd name="T98" fmla="*/ 162 w 180"/>
                <a:gd name="T99" fmla="*/ 27 h 276"/>
                <a:gd name="T100" fmla="*/ 168 w 180"/>
                <a:gd name="T101" fmla="*/ 27 h 276"/>
                <a:gd name="T102" fmla="*/ 168 w 180"/>
                <a:gd name="T103" fmla="*/ 29 h 276"/>
                <a:gd name="T104" fmla="*/ 174 w 180"/>
                <a:gd name="T105" fmla="*/ 29 h 276"/>
                <a:gd name="T106" fmla="*/ 174 w 180"/>
                <a:gd name="T107" fmla="*/ 29 h 276"/>
                <a:gd name="T108" fmla="*/ 180 w 180"/>
                <a:gd name="T109" fmla="*/ 29 h 276"/>
                <a:gd name="T110" fmla="*/ 180 w 180"/>
                <a:gd name="T111" fmla="*/ 31 h 2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0"/>
                <a:gd name="T169" fmla="*/ 0 h 276"/>
                <a:gd name="T170" fmla="*/ 180 w 180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0" h="27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84" y="102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0" y="120"/>
                  </a:lnTo>
                  <a:lnTo>
                    <a:pt x="90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8" y="144"/>
                  </a:lnTo>
                  <a:lnTo>
                    <a:pt x="108" y="156"/>
                  </a:lnTo>
                  <a:lnTo>
                    <a:pt x="126" y="156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74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44" y="186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204"/>
                  </a:lnTo>
                  <a:lnTo>
                    <a:pt x="156" y="204"/>
                  </a:lnTo>
                  <a:lnTo>
                    <a:pt x="156" y="216"/>
                  </a:lnTo>
                  <a:lnTo>
                    <a:pt x="156" y="222"/>
                  </a:lnTo>
                  <a:lnTo>
                    <a:pt x="162" y="222"/>
                  </a:lnTo>
                  <a:lnTo>
                    <a:pt x="162" y="228"/>
                  </a:lnTo>
                  <a:lnTo>
                    <a:pt x="168" y="228"/>
                  </a:lnTo>
                  <a:lnTo>
                    <a:pt x="168" y="252"/>
                  </a:lnTo>
                  <a:lnTo>
                    <a:pt x="174" y="252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0" y="276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90" name="Freeform 6"/>
            <p:cNvSpPr>
              <a:spLocks/>
            </p:cNvSpPr>
            <p:nvPr/>
          </p:nvSpPr>
          <p:spPr bwMode="gray">
            <a:xfrm>
              <a:off x="1441" y="1909"/>
              <a:ext cx="246" cy="247"/>
            </a:xfrm>
            <a:custGeom>
              <a:avLst/>
              <a:gdLst>
                <a:gd name="T0" fmla="*/ 0 w 246"/>
                <a:gd name="T1" fmla="*/ 0 h 258"/>
                <a:gd name="T2" fmla="*/ 18 w 246"/>
                <a:gd name="T3" fmla="*/ 0 h 258"/>
                <a:gd name="T4" fmla="*/ 18 w 246"/>
                <a:gd name="T5" fmla="*/ 6 h 258"/>
                <a:gd name="T6" fmla="*/ 24 w 246"/>
                <a:gd name="T7" fmla="*/ 6 h 258"/>
                <a:gd name="T8" fmla="*/ 24 w 246"/>
                <a:gd name="T9" fmla="*/ 11 h 258"/>
                <a:gd name="T10" fmla="*/ 24 w 246"/>
                <a:gd name="T11" fmla="*/ 11 h 258"/>
                <a:gd name="T12" fmla="*/ 42 w 246"/>
                <a:gd name="T13" fmla="*/ 11 h 258"/>
                <a:gd name="T14" fmla="*/ 42 w 246"/>
                <a:gd name="T15" fmla="*/ 11 h 258"/>
                <a:gd name="T16" fmla="*/ 54 w 246"/>
                <a:gd name="T17" fmla="*/ 11 h 258"/>
                <a:gd name="T18" fmla="*/ 54 w 246"/>
                <a:gd name="T19" fmla="*/ 11 h 258"/>
                <a:gd name="T20" fmla="*/ 60 w 246"/>
                <a:gd name="T21" fmla="*/ 11 h 258"/>
                <a:gd name="T22" fmla="*/ 60 w 246"/>
                <a:gd name="T23" fmla="*/ 11 h 258"/>
                <a:gd name="T24" fmla="*/ 72 w 246"/>
                <a:gd name="T25" fmla="*/ 11 h 258"/>
                <a:gd name="T26" fmla="*/ 72 w 246"/>
                <a:gd name="T27" fmla="*/ 11 h 258"/>
                <a:gd name="T28" fmla="*/ 72 w 246"/>
                <a:gd name="T29" fmla="*/ 11 h 258"/>
                <a:gd name="T30" fmla="*/ 72 w 246"/>
                <a:gd name="T31" fmla="*/ 11 h 258"/>
                <a:gd name="T32" fmla="*/ 72 w 246"/>
                <a:gd name="T33" fmla="*/ 12 h 258"/>
                <a:gd name="T34" fmla="*/ 78 w 246"/>
                <a:gd name="T35" fmla="*/ 12 h 258"/>
                <a:gd name="T36" fmla="*/ 78 w 246"/>
                <a:gd name="T37" fmla="*/ 14 h 258"/>
                <a:gd name="T38" fmla="*/ 78 w 246"/>
                <a:gd name="T39" fmla="*/ 15 h 258"/>
                <a:gd name="T40" fmla="*/ 84 w 246"/>
                <a:gd name="T41" fmla="*/ 15 h 258"/>
                <a:gd name="T42" fmla="*/ 84 w 246"/>
                <a:gd name="T43" fmla="*/ 16 h 258"/>
                <a:gd name="T44" fmla="*/ 90 w 246"/>
                <a:gd name="T45" fmla="*/ 16 h 258"/>
                <a:gd name="T46" fmla="*/ 90 w 246"/>
                <a:gd name="T47" fmla="*/ 18 h 258"/>
                <a:gd name="T48" fmla="*/ 96 w 246"/>
                <a:gd name="T49" fmla="*/ 18 h 258"/>
                <a:gd name="T50" fmla="*/ 96 w 246"/>
                <a:gd name="T51" fmla="*/ 19 h 258"/>
                <a:gd name="T52" fmla="*/ 96 w 246"/>
                <a:gd name="T53" fmla="*/ 20 h 258"/>
                <a:gd name="T54" fmla="*/ 102 w 246"/>
                <a:gd name="T55" fmla="*/ 20 h 258"/>
                <a:gd name="T56" fmla="*/ 102 w 246"/>
                <a:gd name="T57" fmla="*/ 22 h 258"/>
                <a:gd name="T58" fmla="*/ 114 w 246"/>
                <a:gd name="T59" fmla="*/ 22 h 258"/>
                <a:gd name="T60" fmla="*/ 114 w 246"/>
                <a:gd name="T61" fmla="*/ 23 h 258"/>
                <a:gd name="T62" fmla="*/ 120 w 246"/>
                <a:gd name="T63" fmla="*/ 23 h 258"/>
                <a:gd name="T64" fmla="*/ 120 w 246"/>
                <a:gd name="T65" fmla="*/ 24 h 258"/>
                <a:gd name="T66" fmla="*/ 132 w 246"/>
                <a:gd name="T67" fmla="*/ 24 h 258"/>
                <a:gd name="T68" fmla="*/ 138 w 246"/>
                <a:gd name="T69" fmla="*/ 24 h 258"/>
                <a:gd name="T70" fmla="*/ 138 w 246"/>
                <a:gd name="T71" fmla="*/ 24 h 258"/>
                <a:gd name="T72" fmla="*/ 156 w 246"/>
                <a:gd name="T73" fmla="*/ 24 h 258"/>
                <a:gd name="T74" fmla="*/ 156 w 246"/>
                <a:gd name="T75" fmla="*/ 26 h 258"/>
                <a:gd name="T76" fmla="*/ 162 w 246"/>
                <a:gd name="T77" fmla="*/ 26 h 258"/>
                <a:gd name="T78" fmla="*/ 162 w 246"/>
                <a:gd name="T79" fmla="*/ 27 h 258"/>
                <a:gd name="T80" fmla="*/ 162 w 246"/>
                <a:gd name="T81" fmla="*/ 28 h 258"/>
                <a:gd name="T82" fmla="*/ 180 w 246"/>
                <a:gd name="T83" fmla="*/ 28 h 258"/>
                <a:gd name="T84" fmla="*/ 180 w 246"/>
                <a:gd name="T85" fmla="*/ 30 h 258"/>
                <a:gd name="T86" fmla="*/ 186 w 246"/>
                <a:gd name="T87" fmla="*/ 30 h 258"/>
                <a:gd name="T88" fmla="*/ 186 w 246"/>
                <a:gd name="T89" fmla="*/ 31 h 258"/>
                <a:gd name="T90" fmla="*/ 198 w 246"/>
                <a:gd name="T91" fmla="*/ 31 h 258"/>
                <a:gd name="T92" fmla="*/ 198 w 246"/>
                <a:gd name="T93" fmla="*/ 32 h 258"/>
                <a:gd name="T94" fmla="*/ 204 w 246"/>
                <a:gd name="T95" fmla="*/ 32 h 258"/>
                <a:gd name="T96" fmla="*/ 204 w 246"/>
                <a:gd name="T97" fmla="*/ 33 h 258"/>
                <a:gd name="T98" fmla="*/ 228 w 246"/>
                <a:gd name="T99" fmla="*/ 33 h 258"/>
                <a:gd name="T100" fmla="*/ 228 w 246"/>
                <a:gd name="T101" fmla="*/ 33 h 258"/>
                <a:gd name="T102" fmla="*/ 234 w 246"/>
                <a:gd name="T103" fmla="*/ 33 h 258"/>
                <a:gd name="T104" fmla="*/ 234 w 246"/>
                <a:gd name="T105" fmla="*/ 34 h 258"/>
                <a:gd name="T106" fmla="*/ 240 w 246"/>
                <a:gd name="T107" fmla="*/ 34 h 258"/>
                <a:gd name="T108" fmla="*/ 240 w 246"/>
                <a:gd name="T109" fmla="*/ 35 h 258"/>
                <a:gd name="T110" fmla="*/ 246 w 246"/>
                <a:gd name="T111" fmla="*/ 35 h 258"/>
                <a:gd name="T112" fmla="*/ 246 w 246"/>
                <a:gd name="T113" fmla="*/ 36 h 2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6"/>
                <a:gd name="T172" fmla="*/ 0 h 258"/>
                <a:gd name="T173" fmla="*/ 246 w 246"/>
                <a:gd name="T174" fmla="*/ 258 h 2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6" h="258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36"/>
                  </a:lnTo>
                  <a:lnTo>
                    <a:pt x="42" y="36"/>
                  </a:lnTo>
                  <a:lnTo>
                    <a:pt x="42" y="54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96" y="120"/>
                  </a:lnTo>
                  <a:lnTo>
                    <a:pt x="96" y="126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32" y="156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56" y="162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62" y="192"/>
                  </a:lnTo>
                  <a:lnTo>
                    <a:pt x="180" y="192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28" y="234"/>
                  </a:lnTo>
                  <a:lnTo>
                    <a:pt x="228" y="240"/>
                  </a:lnTo>
                  <a:lnTo>
                    <a:pt x="234" y="240"/>
                  </a:lnTo>
                  <a:lnTo>
                    <a:pt x="234" y="246"/>
                  </a:lnTo>
                  <a:lnTo>
                    <a:pt x="240" y="246"/>
                  </a:lnTo>
                  <a:lnTo>
                    <a:pt x="240" y="252"/>
                  </a:lnTo>
                  <a:lnTo>
                    <a:pt x="246" y="252"/>
                  </a:lnTo>
                  <a:lnTo>
                    <a:pt x="246" y="258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91" name="Freeform 7"/>
            <p:cNvSpPr>
              <a:spLocks/>
            </p:cNvSpPr>
            <p:nvPr/>
          </p:nvSpPr>
          <p:spPr bwMode="gray">
            <a:xfrm>
              <a:off x="1687" y="2156"/>
              <a:ext cx="270" cy="189"/>
            </a:xfrm>
            <a:custGeom>
              <a:avLst/>
              <a:gdLst>
                <a:gd name="T0" fmla="*/ 0 w 270"/>
                <a:gd name="T1" fmla="*/ 0 h 198"/>
                <a:gd name="T2" fmla="*/ 6 w 270"/>
                <a:gd name="T3" fmla="*/ 0 h 198"/>
                <a:gd name="T4" fmla="*/ 6 w 270"/>
                <a:gd name="T5" fmla="*/ 11 h 198"/>
                <a:gd name="T6" fmla="*/ 6 w 270"/>
                <a:gd name="T7" fmla="*/ 11 h 198"/>
                <a:gd name="T8" fmla="*/ 24 w 270"/>
                <a:gd name="T9" fmla="*/ 11 h 198"/>
                <a:gd name="T10" fmla="*/ 24 w 270"/>
                <a:gd name="T11" fmla="*/ 11 h 198"/>
                <a:gd name="T12" fmla="*/ 42 w 270"/>
                <a:gd name="T13" fmla="*/ 11 h 198"/>
                <a:gd name="T14" fmla="*/ 42 w 270"/>
                <a:gd name="T15" fmla="*/ 11 h 198"/>
                <a:gd name="T16" fmla="*/ 54 w 270"/>
                <a:gd name="T17" fmla="*/ 11 h 198"/>
                <a:gd name="T18" fmla="*/ 54 w 270"/>
                <a:gd name="T19" fmla="*/ 11 h 198"/>
                <a:gd name="T20" fmla="*/ 72 w 270"/>
                <a:gd name="T21" fmla="*/ 11 h 198"/>
                <a:gd name="T22" fmla="*/ 72 w 270"/>
                <a:gd name="T23" fmla="*/ 11 h 198"/>
                <a:gd name="T24" fmla="*/ 84 w 270"/>
                <a:gd name="T25" fmla="*/ 11 h 198"/>
                <a:gd name="T26" fmla="*/ 84 w 270"/>
                <a:gd name="T27" fmla="*/ 11 h 198"/>
                <a:gd name="T28" fmla="*/ 84 w 270"/>
                <a:gd name="T29" fmla="*/ 11 h 198"/>
                <a:gd name="T30" fmla="*/ 90 w 270"/>
                <a:gd name="T31" fmla="*/ 11 h 198"/>
                <a:gd name="T32" fmla="*/ 90 w 270"/>
                <a:gd name="T33" fmla="*/ 11 h 198"/>
                <a:gd name="T34" fmla="*/ 102 w 270"/>
                <a:gd name="T35" fmla="*/ 11 h 198"/>
                <a:gd name="T36" fmla="*/ 102 w 270"/>
                <a:gd name="T37" fmla="*/ 11 h 198"/>
                <a:gd name="T38" fmla="*/ 114 w 270"/>
                <a:gd name="T39" fmla="*/ 11 h 198"/>
                <a:gd name="T40" fmla="*/ 114 w 270"/>
                <a:gd name="T41" fmla="*/ 11 h 198"/>
                <a:gd name="T42" fmla="*/ 120 w 270"/>
                <a:gd name="T43" fmla="*/ 11 h 198"/>
                <a:gd name="T44" fmla="*/ 120 w 270"/>
                <a:gd name="T45" fmla="*/ 11 h 198"/>
                <a:gd name="T46" fmla="*/ 132 w 270"/>
                <a:gd name="T47" fmla="*/ 11 h 198"/>
                <a:gd name="T48" fmla="*/ 132 w 270"/>
                <a:gd name="T49" fmla="*/ 12 h 198"/>
                <a:gd name="T50" fmla="*/ 144 w 270"/>
                <a:gd name="T51" fmla="*/ 12 h 198"/>
                <a:gd name="T52" fmla="*/ 144 w 270"/>
                <a:gd name="T53" fmla="*/ 13 h 198"/>
                <a:gd name="T54" fmla="*/ 150 w 270"/>
                <a:gd name="T55" fmla="*/ 13 h 198"/>
                <a:gd name="T56" fmla="*/ 150 w 270"/>
                <a:gd name="T57" fmla="*/ 14 h 198"/>
                <a:gd name="T58" fmla="*/ 162 w 270"/>
                <a:gd name="T59" fmla="*/ 14 h 198"/>
                <a:gd name="T60" fmla="*/ 162 w 270"/>
                <a:gd name="T61" fmla="*/ 15 h 198"/>
                <a:gd name="T62" fmla="*/ 168 w 270"/>
                <a:gd name="T63" fmla="*/ 15 h 198"/>
                <a:gd name="T64" fmla="*/ 168 w 270"/>
                <a:gd name="T65" fmla="*/ 15 h 198"/>
                <a:gd name="T66" fmla="*/ 168 w 270"/>
                <a:gd name="T67" fmla="*/ 16 h 198"/>
                <a:gd name="T68" fmla="*/ 174 w 270"/>
                <a:gd name="T69" fmla="*/ 16 h 198"/>
                <a:gd name="T70" fmla="*/ 174 w 270"/>
                <a:gd name="T71" fmla="*/ 17 h 198"/>
                <a:gd name="T72" fmla="*/ 180 w 270"/>
                <a:gd name="T73" fmla="*/ 17 h 198"/>
                <a:gd name="T74" fmla="*/ 180 w 270"/>
                <a:gd name="T75" fmla="*/ 17 h 198"/>
                <a:gd name="T76" fmla="*/ 204 w 270"/>
                <a:gd name="T77" fmla="*/ 17 h 198"/>
                <a:gd name="T78" fmla="*/ 204 w 270"/>
                <a:gd name="T79" fmla="*/ 18 h 198"/>
                <a:gd name="T80" fmla="*/ 210 w 270"/>
                <a:gd name="T81" fmla="*/ 18 h 198"/>
                <a:gd name="T82" fmla="*/ 210 w 270"/>
                <a:gd name="T83" fmla="*/ 20 h 198"/>
                <a:gd name="T84" fmla="*/ 216 w 270"/>
                <a:gd name="T85" fmla="*/ 20 h 198"/>
                <a:gd name="T86" fmla="*/ 216 w 270"/>
                <a:gd name="T87" fmla="*/ 21 h 198"/>
                <a:gd name="T88" fmla="*/ 222 w 270"/>
                <a:gd name="T89" fmla="*/ 21 h 198"/>
                <a:gd name="T90" fmla="*/ 228 w 270"/>
                <a:gd name="T91" fmla="*/ 21 h 198"/>
                <a:gd name="T92" fmla="*/ 228 w 270"/>
                <a:gd name="T93" fmla="*/ 23 h 198"/>
                <a:gd name="T94" fmla="*/ 234 w 270"/>
                <a:gd name="T95" fmla="*/ 23 h 198"/>
                <a:gd name="T96" fmla="*/ 234 w 270"/>
                <a:gd name="T97" fmla="*/ 24 h 198"/>
                <a:gd name="T98" fmla="*/ 240 w 270"/>
                <a:gd name="T99" fmla="*/ 24 h 198"/>
                <a:gd name="T100" fmla="*/ 240 w 270"/>
                <a:gd name="T101" fmla="*/ 25 h 198"/>
                <a:gd name="T102" fmla="*/ 246 w 270"/>
                <a:gd name="T103" fmla="*/ 25 h 198"/>
                <a:gd name="T104" fmla="*/ 246 w 270"/>
                <a:gd name="T105" fmla="*/ 25 h 198"/>
                <a:gd name="T106" fmla="*/ 252 w 270"/>
                <a:gd name="T107" fmla="*/ 25 h 198"/>
                <a:gd name="T108" fmla="*/ 252 w 270"/>
                <a:gd name="T109" fmla="*/ 26 h 198"/>
                <a:gd name="T110" fmla="*/ 270 w 270"/>
                <a:gd name="T111" fmla="*/ 26 h 1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0"/>
                <a:gd name="T169" fmla="*/ 0 h 198"/>
                <a:gd name="T170" fmla="*/ 270 w 270"/>
                <a:gd name="T171" fmla="*/ 198 h 1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0" h="198">
                  <a:moveTo>
                    <a:pt x="0" y="0"/>
                  </a:moveTo>
                  <a:lnTo>
                    <a:pt x="6" y="0"/>
                  </a:lnTo>
                  <a:lnTo>
                    <a:pt x="6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102" y="72"/>
                  </a:lnTo>
                  <a:lnTo>
                    <a:pt x="102" y="78"/>
                  </a:lnTo>
                  <a:lnTo>
                    <a:pt x="114" y="78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32" y="96"/>
                  </a:lnTo>
                  <a:lnTo>
                    <a:pt x="132" y="102"/>
                  </a:lnTo>
                  <a:lnTo>
                    <a:pt x="144" y="102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62" y="114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204" y="132"/>
                  </a:lnTo>
                  <a:lnTo>
                    <a:pt x="204" y="138"/>
                  </a:lnTo>
                  <a:lnTo>
                    <a:pt x="210" y="138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56"/>
                  </a:lnTo>
                  <a:lnTo>
                    <a:pt x="222" y="156"/>
                  </a:lnTo>
                  <a:lnTo>
                    <a:pt x="228" y="156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34" y="180"/>
                  </a:lnTo>
                  <a:lnTo>
                    <a:pt x="240" y="180"/>
                  </a:lnTo>
                  <a:lnTo>
                    <a:pt x="240" y="186"/>
                  </a:lnTo>
                  <a:lnTo>
                    <a:pt x="246" y="186"/>
                  </a:lnTo>
                  <a:lnTo>
                    <a:pt x="246" y="192"/>
                  </a:lnTo>
                  <a:lnTo>
                    <a:pt x="252" y="192"/>
                  </a:lnTo>
                  <a:lnTo>
                    <a:pt x="252" y="198"/>
                  </a:lnTo>
                  <a:lnTo>
                    <a:pt x="270" y="198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92" name="Freeform 8"/>
            <p:cNvSpPr>
              <a:spLocks/>
            </p:cNvSpPr>
            <p:nvPr/>
          </p:nvSpPr>
          <p:spPr bwMode="gray">
            <a:xfrm>
              <a:off x="1957" y="2345"/>
              <a:ext cx="366" cy="229"/>
            </a:xfrm>
            <a:custGeom>
              <a:avLst/>
              <a:gdLst>
                <a:gd name="T0" fmla="*/ 0 w 366"/>
                <a:gd name="T1" fmla="*/ 0 h 240"/>
                <a:gd name="T2" fmla="*/ 6 w 366"/>
                <a:gd name="T3" fmla="*/ 0 h 240"/>
                <a:gd name="T4" fmla="*/ 6 w 366"/>
                <a:gd name="T5" fmla="*/ 6 h 240"/>
                <a:gd name="T6" fmla="*/ 12 w 366"/>
                <a:gd name="T7" fmla="*/ 6 h 240"/>
                <a:gd name="T8" fmla="*/ 12 w 366"/>
                <a:gd name="T9" fmla="*/ 10 h 240"/>
                <a:gd name="T10" fmla="*/ 18 w 366"/>
                <a:gd name="T11" fmla="*/ 10 h 240"/>
                <a:gd name="T12" fmla="*/ 18 w 366"/>
                <a:gd name="T13" fmla="*/ 10 h 240"/>
                <a:gd name="T14" fmla="*/ 24 w 366"/>
                <a:gd name="T15" fmla="*/ 10 h 240"/>
                <a:gd name="T16" fmla="*/ 24 w 366"/>
                <a:gd name="T17" fmla="*/ 10 h 240"/>
                <a:gd name="T18" fmla="*/ 48 w 366"/>
                <a:gd name="T19" fmla="*/ 10 h 240"/>
                <a:gd name="T20" fmla="*/ 48 w 366"/>
                <a:gd name="T21" fmla="*/ 10 h 240"/>
                <a:gd name="T22" fmla="*/ 54 w 366"/>
                <a:gd name="T23" fmla="*/ 10 h 240"/>
                <a:gd name="T24" fmla="*/ 54 w 366"/>
                <a:gd name="T25" fmla="*/ 10 h 240"/>
                <a:gd name="T26" fmla="*/ 96 w 366"/>
                <a:gd name="T27" fmla="*/ 10 h 240"/>
                <a:gd name="T28" fmla="*/ 114 w 366"/>
                <a:gd name="T29" fmla="*/ 10 h 240"/>
                <a:gd name="T30" fmla="*/ 114 w 366"/>
                <a:gd name="T31" fmla="*/ 10 h 240"/>
                <a:gd name="T32" fmla="*/ 120 w 366"/>
                <a:gd name="T33" fmla="*/ 10 h 240"/>
                <a:gd name="T34" fmla="*/ 120 w 366"/>
                <a:gd name="T35" fmla="*/ 10 h 240"/>
                <a:gd name="T36" fmla="*/ 126 w 366"/>
                <a:gd name="T37" fmla="*/ 10 h 240"/>
                <a:gd name="T38" fmla="*/ 126 w 366"/>
                <a:gd name="T39" fmla="*/ 10 h 240"/>
                <a:gd name="T40" fmla="*/ 150 w 366"/>
                <a:gd name="T41" fmla="*/ 10 h 240"/>
                <a:gd name="T42" fmla="*/ 150 w 366"/>
                <a:gd name="T43" fmla="*/ 10 h 240"/>
                <a:gd name="T44" fmla="*/ 150 w 366"/>
                <a:gd name="T45" fmla="*/ 10 h 240"/>
                <a:gd name="T46" fmla="*/ 156 w 366"/>
                <a:gd name="T47" fmla="*/ 10 h 240"/>
                <a:gd name="T48" fmla="*/ 156 w 366"/>
                <a:gd name="T49" fmla="*/ 10 h 240"/>
                <a:gd name="T50" fmla="*/ 162 w 366"/>
                <a:gd name="T51" fmla="*/ 10 h 240"/>
                <a:gd name="T52" fmla="*/ 162 w 366"/>
                <a:gd name="T53" fmla="*/ 10 h 240"/>
                <a:gd name="T54" fmla="*/ 168 w 366"/>
                <a:gd name="T55" fmla="*/ 10 h 240"/>
                <a:gd name="T56" fmla="*/ 168 w 366"/>
                <a:gd name="T57" fmla="*/ 10 h 240"/>
                <a:gd name="T58" fmla="*/ 168 w 366"/>
                <a:gd name="T59" fmla="*/ 10 h 240"/>
                <a:gd name="T60" fmla="*/ 210 w 366"/>
                <a:gd name="T61" fmla="*/ 10 h 240"/>
                <a:gd name="T62" fmla="*/ 210 w 366"/>
                <a:gd name="T63" fmla="*/ 11 h 240"/>
                <a:gd name="T64" fmla="*/ 216 w 366"/>
                <a:gd name="T65" fmla="*/ 11 h 240"/>
                <a:gd name="T66" fmla="*/ 216 w 366"/>
                <a:gd name="T67" fmla="*/ 12 h 240"/>
                <a:gd name="T68" fmla="*/ 222 w 366"/>
                <a:gd name="T69" fmla="*/ 12 h 240"/>
                <a:gd name="T70" fmla="*/ 222 w 366"/>
                <a:gd name="T71" fmla="*/ 13 h 240"/>
                <a:gd name="T72" fmla="*/ 276 w 366"/>
                <a:gd name="T73" fmla="*/ 13 h 240"/>
                <a:gd name="T74" fmla="*/ 276 w 366"/>
                <a:gd name="T75" fmla="*/ 15 h 240"/>
                <a:gd name="T76" fmla="*/ 276 w 366"/>
                <a:gd name="T77" fmla="*/ 16 h 240"/>
                <a:gd name="T78" fmla="*/ 288 w 366"/>
                <a:gd name="T79" fmla="*/ 16 h 240"/>
                <a:gd name="T80" fmla="*/ 288 w 366"/>
                <a:gd name="T81" fmla="*/ 18 h 240"/>
                <a:gd name="T82" fmla="*/ 294 w 366"/>
                <a:gd name="T83" fmla="*/ 18 h 240"/>
                <a:gd name="T84" fmla="*/ 294 w 366"/>
                <a:gd name="T85" fmla="*/ 20 h 240"/>
                <a:gd name="T86" fmla="*/ 306 w 366"/>
                <a:gd name="T87" fmla="*/ 20 h 240"/>
                <a:gd name="T88" fmla="*/ 318 w 366"/>
                <a:gd name="T89" fmla="*/ 20 h 240"/>
                <a:gd name="T90" fmla="*/ 318 w 366"/>
                <a:gd name="T91" fmla="*/ 22 h 240"/>
                <a:gd name="T92" fmla="*/ 324 w 366"/>
                <a:gd name="T93" fmla="*/ 22 h 240"/>
                <a:gd name="T94" fmla="*/ 324 w 366"/>
                <a:gd name="T95" fmla="*/ 24 h 240"/>
                <a:gd name="T96" fmla="*/ 330 w 366"/>
                <a:gd name="T97" fmla="*/ 24 h 240"/>
                <a:gd name="T98" fmla="*/ 330 w 366"/>
                <a:gd name="T99" fmla="*/ 25 h 240"/>
                <a:gd name="T100" fmla="*/ 342 w 366"/>
                <a:gd name="T101" fmla="*/ 25 h 240"/>
                <a:gd name="T102" fmla="*/ 348 w 366"/>
                <a:gd name="T103" fmla="*/ 25 h 240"/>
                <a:gd name="T104" fmla="*/ 348 w 366"/>
                <a:gd name="T105" fmla="*/ 25 h 240"/>
                <a:gd name="T106" fmla="*/ 354 w 366"/>
                <a:gd name="T107" fmla="*/ 25 h 240"/>
                <a:gd name="T108" fmla="*/ 354 w 366"/>
                <a:gd name="T109" fmla="*/ 26 h 240"/>
                <a:gd name="T110" fmla="*/ 360 w 366"/>
                <a:gd name="T111" fmla="*/ 26 h 240"/>
                <a:gd name="T112" fmla="*/ 360 w 366"/>
                <a:gd name="T113" fmla="*/ 28 h 240"/>
                <a:gd name="T114" fmla="*/ 366 w 366"/>
                <a:gd name="T115" fmla="*/ 28 h 240"/>
                <a:gd name="T116" fmla="*/ 366 w 366"/>
                <a:gd name="T117" fmla="*/ 29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6"/>
                <a:gd name="T178" fmla="*/ 0 h 240"/>
                <a:gd name="T179" fmla="*/ 366 w 366"/>
                <a:gd name="T180" fmla="*/ 240 h 2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6" h="240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96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26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96"/>
                  </a:lnTo>
                  <a:lnTo>
                    <a:pt x="210" y="96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16" y="108"/>
                  </a:lnTo>
                  <a:lnTo>
                    <a:pt x="222" y="108"/>
                  </a:lnTo>
                  <a:lnTo>
                    <a:pt x="222" y="114"/>
                  </a:lnTo>
                  <a:lnTo>
                    <a:pt x="276" y="114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88" y="126"/>
                  </a:lnTo>
                  <a:lnTo>
                    <a:pt x="288" y="144"/>
                  </a:lnTo>
                  <a:lnTo>
                    <a:pt x="294" y="144"/>
                  </a:lnTo>
                  <a:lnTo>
                    <a:pt x="294" y="156"/>
                  </a:lnTo>
                  <a:lnTo>
                    <a:pt x="306" y="156"/>
                  </a:lnTo>
                  <a:lnTo>
                    <a:pt x="318" y="156"/>
                  </a:lnTo>
                  <a:lnTo>
                    <a:pt x="318" y="168"/>
                  </a:lnTo>
                  <a:lnTo>
                    <a:pt x="324" y="168"/>
                  </a:lnTo>
                  <a:lnTo>
                    <a:pt x="324" y="186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42" y="192"/>
                  </a:lnTo>
                  <a:lnTo>
                    <a:pt x="348" y="192"/>
                  </a:lnTo>
                  <a:lnTo>
                    <a:pt x="348" y="198"/>
                  </a:lnTo>
                  <a:lnTo>
                    <a:pt x="354" y="198"/>
                  </a:lnTo>
                  <a:lnTo>
                    <a:pt x="354" y="210"/>
                  </a:lnTo>
                  <a:lnTo>
                    <a:pt x="360" y="210"/>
                  </a:lnTo>
                  <a:lnTo>
                    <a:pt x="360" y="228"/>
                  </a:lnTo>
                  <a:lnTo>
                    <a:pt x="366" y="228"/>
                  </a:lnTo>
                  <a:lnTo>
                    <a:pt x="366" y="24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93" name="Freeform 9"/>
            <p:cNvSpPr>
              <a:spLocks/>
            </p:cNvSpPr>
            <p:nvPr/>
          </p:nvSpPr>
          <p:spPr bwMode="gray">
            <a:xfrm>
              <a:off x="2323" y="2574"/>
              <a:ext cx="510" cy="223"/>
            </a:xfrm>
            <a:custGeom>
              <a:avLst/>
              <a:gdLst>
                <a:gd name="T0" fmla="*/ 0 w 510"/>
                <a:gd name="T1" fmla="*/ 0 h 234"/>
                <a:gd name="T2" fmla="*/ 18 w 510"/>
                <a:gd name="T3" fmla="*/ 0 h 234"/>
                <a:gd name="T4" fmla="*/ 24 w 510"/>
                <a:gd name="T5" fmla="*/ 0 h 234"/>
                <a:gd name="T6" fmla="*/ 24 w 510"/>
                <a:gd name="T7" fmla="*/ 6 h 234"/>
                <a:gd name="T8" fmla="*/ 36 w 510"/>
                <a:gd name="T9" fmla="*/ 6 h 234"/>
                <a:gd name="T10" fmla="*/ 36 w 510"/>
                <a:gd name="T11" fmla="*/ 10 h 234"/>
                <a:gd name="T12" fmla="*/ 54 w 510"/>
                <a:gd name="T13" fmla="*/ 10 h 234"/>
                <a:gd name="T14" fmla="*/ 54 w 510"/>
                <a:gd name="T15" fmla="*/ 10 h 234"/>
                <a:gd name="T16" fmla="*/ 66 w 510"/>
                <a:gd name="T17" fmla="*/ 10 h 234"/>
                <a:gd name="T18" fmla="*/ 66 w 510"/>
                <a:gd name="T19" fmla="*/ 10 h 234"/>
                <a:gd name="T20" fmla="*/ 84 w 510"/>
                <a:gd name="T21" fmla="*/ 10 h 234"/>
                <a:gd name="T22" fmla="*/ 84 w 510"/>
                <a:gd name="T23" fmla="*/ 10 h 234"/>
                <a:gd name="T24" fmla="*/ 90 w 510"/>
                <a:gd name="T25" fmla="*/ 10 h 234"/>
                <a:gd name="T26" fmla="*/ 96 w 510"/>
                <a:gd name="T27" fmla="*/ 10 h 234"/>
                <a:gd name="T28" fmla="*/ 96 w 510"/>
                <a:gd name="T29" fmla="*/ 10 h 234"/>
                <a:gd name="T30" fmla="*/ 102 w 510"/>
                <a:gd name="T31" fmla="*/ 10 h 234"/>
                <a:gd name="T32" fmla="*/ 102 w 510"/>
                <a:gd name="T33" fmla="*/ 10 h 234"/>
                <a:gd name="T34" fmla="*/ 108 w 510"/>
                <a:gd name="T35" fmla="*/ 10 h 234"/>
                <a:gd name="T36" fmla="*/ 108 w 510"/>
                <a:gd name="T37" fmla="*/ 10 h 234"/>
                <a:gd name="T38" fmla="*/ 120 w 510"/>
                <a:gd name="T39" fmla="*/ 10 h 234"/>
                <a:gd name="T40" fmla="*/ 120 w 510"/>
                <a:gd name="T41" fmla="*/ 10 h 234"/>
                <a:gd name="T42" fmla="*/ 144 w 510"/>
                <a:gd name="T43" fmla="*/ 10 h 234"/>
                <a:gd name="T44" fmla="*/ 144 w 510"/>
                <a:gd name="T45" fmla="*/ 10 h 234"/>
                <a:gd name="T46" fmla="*/ 162 w 510"/>
                <a:gd name="T47" fmla="*/ 10 h 234"/>
                <a:gd name="T48" fmla="*/ 162 w 510"/>
                <a:gd name="T49" fmla="*/ 10 h 234"/>
                <a:gd name="T50" fmla="*/ 180 w 510"/>
                <a:gd name="T51" fmla="*/ 10 h 234"/>
                <a:gd name="T52" fmla="*/ 180 w 510"/>
                <a:gd name="T53" fmla="*/ 10 h 234"/>
                <a:gd name="T54" fmla="*/ 192 w 510"/>
                <a:gd name="T55" fmla="*/ 10 h 234"/>
                <a:gd name="T56" fmla="*/ 192 w 510"/>
                <a:gd name="T57" fmla="*/ 10 h 234"/>
                <a:gd name="T58" fmla="*/ 210 w 510"/>
                <a:gd name="T59" fmla="*/ 10 h 234"/>
                <a:gd name="T60" fmla="*/ 210 w 510"/>
                <a:gd name="T61" fmla="*/ 11 h 234"/>
                <a:gd name="T62" fmla="*/ 216 w 510"/>
                <a:gd name="T63" fmla="*/ 11 h 234"/>
                <a:gd name="T64" fmla="*/ 216 w 510"/>
                <a:gd name="T65" fmla="*/ 13 h 234"/>
                <a:gd name="T66" fmla="*/ 222 w 510"/>
                <a:gd name="T67" fmla="*/ 13 h 234"/>
                <a:gd name="T68" fmla="*/ 222 w 510"/>
                <a:gd name="T69" fmla="*/ 14 h 234"/>
                <a:gd name="T70" fmla="*/ 246 w 510"/>
                <a:gd name="T71" fmla="*/ 14 h 234"/>
                <a:gd name="T72" fmla="*/ 246 w 510"/>
                <a:gd name="T73" fmla="*/ 15 h 234"/>
                <a:gd name="T74" fmla="*/ 282 w 510"/>
                <a:gd name="T75" fmla="*/ 15 h 234"/>
                <a:gd name="T76" fmla="*/ 282 w 510"/>
                <a:gd name="T77" fmla="*/ 16 h 234"/>
                <a:gd name="T78" fmla="*/ 288 w 510"/>
                <a:gd name="T79" fmla="*/ 16 h 234"/>
                <a:gd name="T80" fmla="*/ 288 w 510"/>
                <a:gd name="T81" fmla="*/ 17 h 234"/>
                <a:gd name="T82" fmla="*/ 318 w 510"/>
                <a:gd name="T83" fmla="*/ 17 h 234"/>
                <a:gd name="T84" fmla="*/ 318 w 510"/>
                <a:gd name="T85" fmla="*/ 18 h 234"/>
                <a:gd name="T86" fmla="*/ 342 w 510"/>
                <a:gd name="T87" fmla="*/ 18 h 234"/>
                <a:gd name="T88" fmla="*/ 342 w 510"/>
                <a:gd name="T89" fmla="*/ 19 h 234"/>
                <a:gd name="T90" fmla="*/ 348 w 510"/>
                <a:gd name="T91" fmla="*/ 19 h 234"/>
                <a:gd name="T92" fmla="*/ 348 w 510"/>
                <a:gd name="T93" fmla="*/ 20 h 234"/>
                <a:gd name="T94" fmla="*/ 372 w 510"/>
                <a:gd name="T95" fmla="*/ 20 h 234"/>
                <a:gd name="T96" fmla="*/ 372 w 510"/>
                <a:gd name="T97" fmla="*/ 21 h 234"/>
                <a:gd name="T98" fmla="*/ 384 w 510"/>
                <a:gd name="T99" fmla="*/ 21 h 234"/>
                <a:gd name="T100" fmla="*/ 384 w 510"/>
                <a:gd name="T101" fmla="*/ 21 h 234"/>
                <a:gd name="T102" fmla="*/ 390 w 510"/>
                <a:gd name="T103" fmla="*/ 21 h 234"/>
                <a:gd name="T104" fmla="*/ 390 w 510"/>
                <a:gd name="T105" fmla="*/ 23 h 234"/>
                <a:gd name="T106" fmla="*/ 402 w 510"/>
                <a:gd name="T107" fmla="*/ 23 h 234"/>
                <a:gd name="T108" fmla="*/ 402 w 510"/>
                <a:gd name="T109" fmla="*/ 24 h 234"/>
                <a:gd name="T110" fmla="*/ 432 w 510"/>
                <a:gd name="T111" fmla="*/ 24 h 234"/>
                <a:gd name="T112" fmla="*/ 432 w 510"/>
                <a:gd name="T113" fmla="*/ 25 h 234"/>
                <a:gd name="T114" fmla="*/ 468 w 510"/>
                <a:gd name="T115" fmla="*/ 25 h 234"/>
                <a:gd name="T116" fmla="*/ 468 w 510"/>
                <a:gd name="T117" fmla="*/ 27 h 234"/>
                <a:gd name="T118" fmla="*/ 510 w 510"/>
                <a:gd name="T119" fmla="*/ 27 h 234"/>
                <a:gd name="T120" fmla="*/ 510 w 510"/>
                <a:gd name="T121" fmla="*/ 28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0"/>
                <a:gd name="T184" fmla="*/ 0 h 234"/>
                <a:gd name="T185" fmla="*/ 510 w 510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0" h="234">
                  <a:moveTo>
                    <a:pt x="0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44" y="72"/>
                  </a:lnTo>
                  <a:lnTo>
                    <a:pt x="144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80" y="84"/>
                  </a:lnTo>
                  <a:lnTo>
                    <a:pt x="180" y="90"/>
                  </a:lnTo>
                  <a:lnTo>
                    <a:pt x="192" y="90"/>
                  </a:lnTo>
                  <a:lnTo>
                    <a:pt x="192" y="102"/>
                  </a:lnTo>
                  <a:lnTo>
                    <a:pt x="210" y="102"/>
                  </a:lnTo>
                  <a:lnTo>
                    <a:pt x="210" y="108"/>
                  </a:lnTo>
                  <a:lnTo>
                    <a:pt x="216" y="108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2" y="120"/>
                  </a:lnTo>
                  <a:lnTo>
                    <a:pt x="246" y="120"/>
                  </a:lnTo>
                  <a:lnTo>
                    <a:pt x="246" y="126"/>
                  </a:lnTo>
                  <a:lnTo>
                    <a:pt x="282" y="126"/>
                  </a:lnTo>
                  <a:lnTo>
                    <a:pt x="282" y="132"/>
                  </a:lnTo>
                  <a:lnTo>
                    <a:pt x="288" y="132"/>
                  </a:lnTo>
                  <a:lnTo>
                    <a:pt x="288" y="144"/>
                  </a:lnTo>
                  <a:lnTo>
                    <a:pt x="318" y="144"/>
                  </a:lnTo>
                  <a:lnTo>
                    <a:pt x="318" y="150"/>
                  </a:lnTo>
                  <a:lnTo>
                    <a:pt x="342" y="150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48" y="162"/>
                  </a:lnTo>
                  <a:lnTo>
                    <a:pt x="372" y="162"/>
                  </a:lnTo>
                  <a:lnTo>
                    <a:pt x="372" y="168"/>
                  </a:lnTo>
                  <a:lnTo>
                    <a:pt x="384" y="168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6"/>
                  </a:lnTo>
                  <a:lnTo>
                    <a:pt x="402" y="186"/>
                  </a:lnTo>
                  <a:lnTo>
                    <a:pt x="402" y="198"/>
                  </a:lnTo>
                  <a:lnTo>
                    <a:pt x="432" y="198"/>
                  </a:lnTo>
                  <a:lnTo>
                    <a:pt x="432" y="204"/>
                  </a:lnTo>
                  <a:lnTo>
                    <a:pt x="468" y="204"/>
                  </a:lnTo>
                  <a:lnTo>
                    <a:pt x="468" y="222"/>
                  </a:lnTo>
                  <a:lnTo>
                    <a:pt x="510" y="222"/>
                  </a:lnTo>
                  <a:lnTo>
                    <a:pt x="510" y="234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  <p:sp>
          <p:nvSpPr>
            <p:cNvPr id="37994" name="Freeform 10"/>
            <p:cNvSpPr>
              <a:spLocks/>
            </p:cNvSpPr>
            <p:nvPr/>
          </p:nvSpPr>
          <p:spPr bwMode="gray">
            <a:xfrm>
              <a:off x="2833" y="2797"/>
              <a:ext cx="1362" cy="246"/>
            </a:xfrm>
            <a:custGeom>
              <a:avLst/>
              <a:gdLst>
                <a:gd name="T0" fmla="*/ 0 w 1362"/>
                <a:gd name="T1" fmla="*/ 0 h 258"/>
                <a:gd name="T2" fmla="*/ 6 w 1362"/>
                <a:gd name="T3" fmla="*/ 0 h 258"/>
                <a:gd name="T4" fmla="*/ 6 w 1362"/>
                <a:gd name="T5" fmla="*/ 6 h 258"/>
                <a:gd name="T6" fmla="*/ 84 w 1362"/>
                <a:gd name="T7" fmla="*/ 6 h 258"/>
                <a:gd name="T8" fmla="*/ 84 w 1362"/>
                <a:gd name="T9" fmla="*/ 10 h 258"/>
                <a:gd name="T10" fmla="*/ 114 w 1362"/>
                <a:gd name="T11" fmla="*/ 10 h 258"/>
                <a:gd name="T12" fmla="*/ 114 w 1362"/>
                <a:gd name="T13" fmla="*/ 10 h 258"/>
                <a:gd name="T14" fmla="*/ 132 w 1362"/>
                <a:gd name="T15" fmla="*/ 10 h 258"/>
                <a:gd name="T16" fmla="*/ 132 w 1362"/>
                <a:gd name="T17" fmla="*/ 10 h 258"/>
                <a:gd name="T18" fmla="*/ 132 w 1362"/>
                <a:gd name="T19" fmla="*/ 10 h 258"/>
                <a:gd name="T20" fmla="*/ 138 w 1362"/>
                <a:gd name="T21" fmla="*/ 10 h 258"/>
                <a:gd name="T22" fmla="*/ 138 w 1362"/>
                <a:gd name="T23" fmla="*/ 10 h 258"/>
                <a:gd name="T24" fmla="*/ 162 w 1362"/>
                <a:gd name="T25" fmla="*/ 10 h 258"/>
                <a:gd name="T26" fmla="*/ 162 w 1362"/>
                <a:gd name="T27" fmla="*/ 10 h 258"/>
                <a:gd name="T28" fmla="*/ 174 w 1362"/>
                <a:gd name="T29" fmla="*/ 10 h 258"/>
                <a:gd name="T30" fmla="*/ 174 w 1362"/>
                <a:gd name="T31" fmla="*/ 10 h 258"/>
                <a:gd name="T32" fmla="*/ 180 w 1362"/>
                <a:gd name="T33" fmla="*/ 10 h 258"/>
                <a:gd name="T34" fmla="*/ 180 w 1362"/>
                <a:gd name="T35" fmla="*/ 10 h 258"/>
                <a:gd name="T36" fmla="*/ 222 w 1362"/>
                <a:gd name="T37" fmla="*/ 10 h 258"/>
                <a:gd name="T38" fmla="*/ 222 w 1362"/>
                <a:gd name="T39" fmla="*/ 10 h 258"/>
                <a:gd name="T40" fmla="*/ 234 w 1362"/>
                <a:gd name="T41" fmla="*/ 10 h 258"/>
                <a:gd name="T42" fmla="*/ 234 w 1362"/>
                <a:gd name="T43" fmla="*/ 14 h 258"/>
                <a:gd name="T44" fmla="*/ 270 w 1362"/>
                <a:gd name="T45" fmla="*/ 14 h 258"/>
                <a:gd name="T46" fmla="*/ 270 w 1362"/>
                <a:gd name="T47" fmla="*/ 16 h 258"/>
                <a:gd name="T48" fmla="*/ 306 w 1362"/>
                <a:gd name="T49" fmla="*/ 16 h 258"/>
                <a:gd name="T50" fmla="*/ 306 w 1362"/>
                <a:gd name="T51" fmla="*/ 18 h 258"/>
                <a:gd name="T52" fmla="*/ 312 w 1362"/>
                <a:gd name="T53" fmla="*/ 18 h 258"/>
                <a:gd name="T54" fmla="*/ 312 w 1362"/>
                <a:gd name="T55" fmla="*/ 19 h 258"/>
                <a:gd name="T56" fmla="*/ 354 w 1362"/>
                <a:gd name="T57" fmla="*/ 19 h 258"/>
                <a:gd name="T58" fmla="*/ 354 w 1362"/>
                <a:gd name="T59" fmla="*/ 22 h 258"/>
                <a:gd name="T60" fmla="*/ 702 w 1362"/>
                <a:gd name="T61" fmla="*/ 22 h 258"/>
                <a:gd name="T62" fmla="*/ 702 w 1362"/>
                <a:gd name="T63" fmla="*/ 26 h 258"/>
                <a:gd name="T64" fmla="*/ 846 w 1362"/>
                <a:gd name="T65" fmla="*/ 26 h 258"/>
                <a:gd name="T66" fmla="*/ 846 w 1362"/>
                <a:gd name="T67" fmla="*/ 30 h 258"/>
                <a:gd name="T68" fmla="*/ 1362 w 1362"/>
                <a:gd name="T69" fmla="*/ 30 h 2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2"/>
                <a:gd name="T106" fmla="*/ 0 h 258"/>
                <a:gd name="T107" fmla="*/ 1362 w 1362"/>
                <a:gd name="T108" fmla="*/ 258 h 2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2" h="25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84" y="6"/>
                  </a:lnTo>
                  <a:lnTo>
                    <a:pt x="84" y="18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32" y="24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74" y="66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90"/>
                  </a:lnTo>
                  <a:lnTo>
                    <a:pt x="222" y="90"/>
                  </a:lnTo>
                  <a:lnTo>
                    <a:pt x="222" y="102"/>
                  </a:lnTo>
                  <a:lnTo>
                    <a:pt x="234" y="102"/>
                  </a:lnTo>
                  <a:lnTo>
                    <a:pt x="234" y="120"/>
                  </a:lnTo>
                  <a:lnTo>
                    <a:pt x="270" y="120"/>
                  </a:lnTo>
                  <a:lnTo>
                    <a:pt x="270" y="132"/>
                  </a:lnTo>
                  <a:lnTo>
                    <a:pt x="306" y="132"/>
                  </a:lnTo>
                  <a:lnTo>
                    <a:pt x="306" y="144"/>
                  </a:lnTo>
                  <a:lnTo>
                    <a:pt x="312" y="144"/>
                  </a:lnTo>
                  <a:lnTo>
                    <a:pt x="312" y="156"/>
                  </a:lnTo>
                  <a:lnTo>
                    <a:pt x="354" y="156"/>
                  </a:lnTo>
                  <a:lnTo>
                    <a:pt x="354" y="174"/>
                  </a:lnTo>
                  <a:lnTo>
                    <a:pt x="702" y="174"/>
                  </a:lnTo>
                  <a:lnTo>
                    <a:pt x="702" y="210"/>
                  </a:lnTo>
                  <a:lnTo>
                    <a:pt x="846" y="210"/>
                  </a:lnTo>
                  <a:lnTo>
                    <a:pt x="846" y="258"/>
                  </a:lnTo>
                  <a:lnTo>
                    <a:pt x="1362" y="258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0794" tIns="50397" rIns="100794" bIns="50397"/>
            <a:lstStyle/>
            <a:p>
              <a:endParaRPr lang="en-CA"/>
            </a:p>
          </p:txBody>
        </p:sp>
      </p:grpSp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374650" y="5765174"/>
            <a:ext cx="8769350" cy="8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 anchor="b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57150" algn="l"/>
              </a:tabLst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57150" algn="l"/>
              </a:tabLst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57150" algn="l"/>
              </a:tabLst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5715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5715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5715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5715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5715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57150" algn="l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*From Cox regression model.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aseline="30000" dirty="0">
                <a:latin typeface="Arial" charset="0"/>
                <a:cs typeface="Arial" charset="0"/>
              </a:rPr>
              <a:t>†</a:t>
            </a:r>
            <a:r>
              <a:rPr lang="en-US" altLang="en-US" sz="1400" dirty="0">
                <a:latin typeface="Arial" charset="0"/>
                <a:cs typeface="Arial" charset="0"/>
              </a:rPr>
              <a:t>From 2-sided log-rank test.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  <a:cs typeface="Arial" charset="0"/>
              </a:rPr>
              <a:t> HR = hazard ratio.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>
              <a:latin typeface="Arial" charset="0"/>
              <a:cs typeface="Arial" charset="0"/>
            </a:endParaRPr>
          </a:p>
        </p:txBody>
      </p:sp>
      <p:sp>
        <p:nvSpPr>
          <p:cNvPr id="3789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58200" cy="1143000"/>
          </a:xfrm>
        </p:spPr>
        <p:txBody>
          <a:bodyPr anchor="b"/>
          <a:lstStyle/>
          <a:p>
            <a:pPr algn="ctr"/>
            <a:r>
              <a:rPr lang="en-US" altLang="en-US" sz="2800" dirty="0">
                <a:ea typeface="ＭＳ Ｐゴシック" pitchFamily="34" charset="-128"/>
              </a:rPr>
              <a:t>BR.21: </a:t>
            </a:r>
            <a:r>
              <a:rPr lang="en-US" altLang="en-US" sz="2800" dirty="0" err="1">
                <a:ea typeface="ＭＳ Ｐゴシック" pitchFamily="34" charset="-128"/>
              </a:rPr>
              <a:t>Erlotinib</a:t>
            </a:r>
            <a:r>
              <a:rPr lang="en-US" altLang="en-US" sz="2800" dirty="0">
                <a:ea typeface="ＭＳ Ｐゴシック" pitchFamily="34" charset="-128"/>
              </a:rPr>
              <a:t> vs. Placebo in pretreated advanced non-small cell lung cancer</a:t>
            </a:r>
          </a:p>
        </p:txBody>
      </p:sp>
      <p:sp>
        <p:nvSpPr>
          <p:cNvPr id="37893" name="Freeform 13"/>
          <p:cNvSpPr>
            <a:spLocks/>
          </p:cNvSpPr>
          <p:nvPr/>
        </p:nvSpPr>
        <p:spPr bwMode="gray">
          <a:xfrm>
            <a:off x="1458913" y="1668463"/>
            <a:ext cx="381000" cy="671512"/>
          </a:xfrm>
          <a:custGeom>
            <a:avLst/>
            <a:gdLst>
              <a:gd name="T0" fmla="*/ 0 w 240"/>
              <a:gd name="T1" fmla="*/ 0 h 444"/>
              <a:gd name="T2" fmla="*/ 2147483646 w 240"/>
              <a:gd name="T3" fmla="*/ 0 h 444"/>
              <a:gd name="T4" fmla="*/ 2147483646 w 240"/>
              <a:gd name="T5" fmla="*/ 2147483646 h 444"/>
              <a:gd name="T6" fmla="*/ 2147483646 w 240"/>
              <a:gd name="T7" fmla="*/ 2147483646 h 444"/>
              <a:gd name="T8" fmla="*/ 2147483646 w 240"/>
              <a:gd name="T9" fmla="*/ 2147483646 h 444"/>
              <a:gd name="T10" fmla="*/ 2147483646 w 240"/>
              <a:gd name="T11" fmla="*/ 2147483646 h 444"/>
              <a:gd name="T12" fmla="*/ 2147483646 w 240"/>
              <a:gd name="T13" fmla="*/ 2147483646 h 444"/>
              <a:gd name="T14" fmla="*/ 2147483646 w 240"/>
              <a:gd name="T15" fmla="*/ 2147483646 h 444"/>
              <a:gd name="T16" fmla="*/ 2147483646 w 240"/>
              <a:gd name="T17" fmla="*/ 2147483646 h 444"/>
              <a:gd name="T18" fmla="*/ 2147483646 w 240"/>
              <a:gd name="T19" fmla="*/ 2147483646 h 444"/>
              <a:gd name="T20" fmla="*/ 2147483646 w 240"/>
              <a:gd name="T21" fmla="*/ 2147483646 h 444"/>
              <a:gd name="T22" fmla="*/ 2147483646 w 240"/>
              <a:gd name="T23" fmla="*/ 2147483646 h 444"/>
              <a:gd name="T24" fmla="*/ 2147483646 w 240"/>
              <a:gd name="T25" fmla="*/ 2147483646 h 444"/>
              <a:gd name="T26" fmla="*/ 2147483646 w 240"/>
              <a:gd name="T27" fmla="*/ 2147483646 h 444"/>
              <a:gd name="T28" fmla="*/ 2147483646 w 240"/>
              <a:gd name="T29" fmla="*/ 2147483646 h 444"/>
              <a:gd name="T30" fmla="*/ 2147483646 w 240"/>
              <a:gd name="T31" fmla="*/ 2147483646 h 444"/>
              <a:gd name="T32" fmla="*/ 2147483646 w 240"/>
              <a:gd name="T33" fmla="*/ 2147483646 h 444"/>
              <a:gd name="T34" fmla="*/ 2147483646 w 240"/>
              <a:gd name="T35" fmla="*/ 2147483646 h 444"/>
              <a:gd name="T36" fmla="*/ 2147483646 w 240"/>
              <a:gd name="T37" fmla="*/ 2147483646 h 444"/>
              <a:gd name="T38" fmla="*/ 2147483646 w 240"/>
              <a:gd name="T39" fmla="*/ 2147483646 h 444"/>
              <a:gd name="T40" fmla="*/ 2147483646 w 240"/>
              <a:gd name="T41" fmla="*/ 2147483646 h 444"/>
              <a:gd name="T42" fmla="*/ 2147483646 w 240"/>
              <a:gd name="T43" fmla="*/ 2147483646 h 444"/>
              <a:gd name="T44" fmla="*/ 2147483646 w 240"/>
              <a:gd name="T45" fmla="*/ 2147483646 h 444"/>
              <a:gd name="T46" fmla="*/ 2147483646 w 240"/>
              <a:gd name="T47" fmla="*/ 2147483646 h 444"/>
              <a:gd name="T48" fmla="*/ 2147483646 w 240"/>
              <a:gd name="T49" fmla="*/ 2147483646 h 444"/>
              <a:gd name="T50" fmla="*/ 2147483646 w 240"/>
              <a:gd name="T51" fmla="*/ 2147483646 h 444"/>
              <a:gd name="T52" fmla="*/ 2147483646 w 240"/>
              <a:gd name="T53" fmla="*/ 2147483646 h 444"/>
              <a:gd name="T54" fmla="*/ 2147483646 w 240"/>
              <a:gd name="T55" fmla="*/ 2147483646 h 444"/>
              <a:gd name="T56" fmla="*/ 2147483646 w 240"/>
              <a:gd name="T57" fmla="*/ 2147483646 h 444"/>
              <a:gd name="T58" fmla="*/ 2147483646 w 240"/>
              <a:gd name="T59" fmla="*/ 2147483646 h 444"/>
              <a:gd name="T60" fmla="*/ 2147483646 w 240"/>
              <a:gd name="T61" fmla="*/ 2147483646 h 444"/>
              <a:gd name="T62" fmla="*/ 2147483646 w 240"/>
              <a:gd name="T63" fmla="*/ 2147483646 h 444"/>
              <a:gd name="T64" fmla="*/ 2147483646 w 240"/>
              <a:gd name="T65" fmla="*/ 2147483646 h 444"/>
              <a:gd name="T66" fmla="*/ 2147483646 w 240"/>
              <a:gd name="T67" fmla="*/ 2147483646 h 444"/>
              <a:gd name="T68" fmla="*/ 2147483646 w 240"/>
              <a:gd name="T69" fmla="*/ 2147483646 h 444"/>
              <a:gd name="T70" fmla="*/ 2147483646 w 240"/>
              <a:gd name="T71" fmla="*/ 2147483646 h 444"/>
              <a:gd name="T72" fmla="*/ 2147483646 w 240"/>
              <a:gd name="T73" fmla="*/ 2147483646 h 444"/>
              <a:gd name="T74" fmla="*/ 2147483646 w 240"/>
              <a:gd name="T75" fmla="*/ 2147483646 h 444"/>
              <a:gd name="T76" fmla="*/ 2147483646 w 240"/>
              <a:gd name="T77" fmla="*/ 2147483646 h 444"/>
              <a:gd name="T78" fmla="*/ 2147483646 w 240"/>
              <a:gd name="T79" fmla="*/ 2147483646 h 444"/>
              <a:gd name="T80" fmla="*/ 2147483646 w 240"/>
              <a:gd name="T81" fmla="*/ 2147483646 h 444"/>
              <a:gd name="T82" fmla="*/ 2147483646 w 240"/>
              <a:gd name="T83" fmla="*/ 2147483646 h 444"/>
              <a:gd name="T84" fmla="*/ 2147483646 w 240"/>
              <a:gd name="T85" fmla="*/ 2147483646 h 444"/>
              <a:gd name="T86" fmla="*/ 2147483646 w 240"/>
              <a:gd name="T87" fmla="*/ 2147483646 h 444"/>
              <a:gd name="T88" fmla="*/ 2147483646 w 240"/>
              <a:gd name="T89" fmla="*/ 2147483646 h 444"/>
              <a:gd name="T90" fmla="*/ 2147483646 w 240"/>
              <a:gd name="T91" fmla="*/ 2147483646 h 444"/>
              <a:gd name="T92" fmla="*/ 2147483646 w 240"/>
              <a:gd name="T93" fmla="*/ 2147483646 h 444"/>
              <a:gd name="T94" fmla="*/ 2147483646 w 240"/>
              <a:gd name="T95" fmla="*/ 2147483646 h 444"/>
              <a:gd name="T96" fmla="*/ 2147483646 w 240"/>
              <a:gd name="T97" fmla="*/ 2147483646 h 444"/>
              <a:gd name="T98" fmla="*/ 2147483646 w 240"/>
              <a:gd name="T99" fmla="*/ 2147483646 h 444"/>
              <a:gd name="T100" fmla="*/ 2147483646 w 240"/>
              <a:gd name="T101" fmla="*/ 2147483646 h 444"/>
              <a:gd name="T102" fmla="*/ 2147483646 w 240"/>
              <a:gd name="T103" fmla="*/ 2147483646 h 444"/>
              <a:gd name="T104" fmla="*/ 2147483646 w 240"/>
              <a:gd name="T105" fmla="*/ 2147483646 h 444"/>
              <a:gd name="T106" fmla="*/ 2147483646 w 240"/>
              <a:gd name="T107" fmla="*/ 2147483646 h 444"/>
              <a:gd name="T108" fmla="*/ 2147483646 w 240"/>
              <a:gd name="T109" fmla="*/ 2147483646 h 444"/>
              <a:gd name="T110" fmla="*/ 2147483646 w 240"/>
              <a:gd name="T111" fmla="*/ 2147483646 h 4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444"/>
              <a:gd name="T170" fmla="*/ 240 w 240"/>
              <a:gd name="T171" fmla="*/ 444 h 4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444">
                <a:moveTo>
                  <a:pt x="0" y="0"/>
                </a:moveTo>
                <a:lnTo>
                  <a:pt x="24" y="0"/>
                </a:lnTo>
                <a:lnTo>
                  <a:pt x="24" y="12"/>
                </a:lnTo>
                <a:lnTo>
                  <a:pt x="42" y="12"/>
                </a:lnTo>
                <a:lnTo>
                  <a:pt x="42" y="24"/>
                </a:lnTo>
                <a:lnTo>
                  <a:pt x="48" y="24"/>
                </a:lnTo>
                <a:lnTo>
                  <a:pt x="48" y="36"/>
                </a:lnTo>
                <a:lnTo>
                  <a:pt x="54" y="36"/>
                </a:lnTo>
                <a:lnTo>
                  <a:pt x="54" y="48"/>
                </a:lnTo>
                <a:lnTo>
                  <a:pt x="60" y="48"/>
                </a:lnTo>
                <a:lnTo>
                  <a:pt x="60" y="60"/>
                </a:lnTo>
                <a:lnTo>
                  <a:pt x="60" y="66"/>
                </a:lnTo>
                <a:lnTo>
                  <a:pt x="66" y="66"/>
                </a:lnTo>
                <a:lnTo>
                  <a:pt x="66" y="78"/>
                </a:lnTo>
                <a:lnTo>
                  <a:pt x="84" y="78"/>
                </a:lnTo>
                <a:lnTo>
                  <a:pt x="84" y="90"/>
                </a:lnTo>
                <a:lnTo>
                  <a:pt x="108" y="90"/>
                </a:lnTo>
                <a:lnTo>
                  <a:pt x="108" y="102"/>
                </a:lnTo>
                <a:lnTo>
                  <a:pt x="108" y="108"/>
                </a:lnTo>
                <a:lnTo>
                  <a:pt x="114" y="108"/>
                </a:lnTo>
                <a:lnTo>
                  <a:pt x="114" y="120"/>
                </a:lnTo>
                <a:lnTo>
                  <a:pt x="120" y="120"/>
                </a:lnTo>
                <a:lnTo>
                  <a:pt x="120" y="144"/>
                </a:lnTo>
                <a:lnTo>
                  <a:pt x="126" y="144"/>
                </a:lnTo>
                <a:lnTo>
                  <a:pt x="126" y="150"/>
                </a:lnTo>
                <a:lnTo>
                  <a:pt x="126" y="180"/>
                </a:lnTo>
                <a:lnTo>
                  <a:pt x="138" y="180"/>
                </a:lnTo>
                <a:lnTo>
                  <a:pt x="138" y="186"/>
                </a:lnTo>
                <a:lnTo>
                  <a:pt x="138" y="198"/>
                </a:lnTo>
                <a:lnTo>
                  <a:pt x="144" y="198"/>
                </a:lnTo>
                <a:lnTo>
                  <a:pt x="144" y="222"/>
                </a:lnTo>
                <a:lnTo>
                  <a:pt x="156" y="222"/>
                </a:lnTo>
                <a:lnTo>
                  <a:pt x="156" y="228"/>
                </a:lnTo>
                <a:lnTo>
                  <a:pt x="174" y="228"/>
                </a:lnTo>
                <a:lnTo>
                  <a:pt x="174" y="240"/>
                </a:lnTo>
                <a:lnTo>
                  <a:pt x="180" y="240"/>
                </a:lnTo>
                <a:lnTo>
                  <a:pt x="180" y="258"/>
                </a:lnTo>
                <a:lnTo>
                  <a:pt x="186" y="258"/>
                </a:lnTo>
                <a:lnTo>
                  <a:pt x="186" y="276"/>
                </a:lnTo>
                <a:lnTo>
                  <a:pt x="186" y="288"/>
                </a:lnTo>
                <a:lnTo>
                  <a:pt x="198" y="288"/>
                </a:lnTo>
                <a:lnTo>
                  <a:pt x="198" y="294"/>
                </a:lnTo>
                <a:lnTo>
                  <a:pt x="204" y="294"/>
                </a:lnTo>
                <a:lnTo>
                  <a:pt x="204" y="318"/>
                </a:lnTo>
                <a:lnTo>
                  <a:pt x="216" y="318"/>
                </a:lnTo>
                <a:lnTo>
                  <a:pt x="216" y="330"/>
                </a:lnTo>
                <a:lnTo>
                  <a:pt x="216" y="336"/>
                </a:lnTo>
                <a:lnTo>
                  <a:pt x="222" y="336"/>
                </a:lnTo>
                <a:lnTo>
                  <a:pt x="222" y="360"/>
                </a:lnTo>
                <a:lnTo>
                  <a:pt x="228" y="360"/>
                </a:lnTo>
                <a:lnTo>
                  <a:pt x="228" y="378"/>
                </a:lnTo>
                <a:lnTo>
                  <a:pt x="234" y="378"/>
                </a:lnTo>
                <a:lnTo>
                  <a:pt x="234" y="396"/>
                </a:lnTo>
                <a:lnTo>
                  <a:pt x="234" y="414"/>
                </a:lnTo>
                <a:lnTo>
                  <a:pt x="240" y="414"/>
                </a:lnTo>
                <a:lnTo>
                  <a:pt x="240" y="444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gray">
          <a:xfrm>
            <a:off x="3860800" y="1550988"/>
            <a:ext cx="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895" name="Rectangle 15"/>
          <p:cNvSpPr>
            <a:spLocks noChangeArrowheads="1"/>
          </p:cNvSpPr>
          <p:nvPr/>
        </p:nvSpPr>
        <p:spPr bwMode="gray">
          <a:xfrm>
            <a:off x="6530975" y="1531938"/>
            <a:ext cx="8413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Erlotinib</a:t>
            </a:r>
            <a:endParaRPr lang="en-US" altLang="en-US" sz="1600" baseline="30000">
              <a:latin typeface="Tahoma" pitchFamily="34" charset="0"/>
            </a:endParaRPr>
          </a:p>
        </p:txBody>
      </p:sp>
      <p:sp>
        <p:nvSpPr>
          <p:cNvPr id="37896" name="Rectangle 16"/>
          <p:cNvSpPr>
            <a:spLocks noChangeArrowheads="1"/>
          </p:cNvSpPr>
          <p:nvPr/>
        </p:nvSpPr>
        <p:spPr bwMode="gray">
          <a:xfrm>
            <a:off x="7443788" y="1550988"/>
            <a:ext cx="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897" name="Rectangle 17"/>
          <p:cNvSpPr>
            <a:spLocks noChangeArrowheads="1"/>
          </p:cNvSpPr>
          <p:nvPr/>
        </p:nvSpPr>
        <p:spPr bwMode="gray">
          <a:xfrm>
            <a:off x="6643688" y="1778000"/>
            <a:ext cx="73183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(n=488)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898" name="Rectangle 18"/>
          <p:cNvSpPr>
            <a:spLocks noChangeArrowheads="1"/>
          </p:cNvSpPr>
          <p:nvPr/>
        </p:nvSpPr>
        <p:spPr bwMode="gray">
          <a:xfrm>
            <a:off x="7362825" y="1778000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899" name="Rectangle 19"/>
          <p:cNvSpPr>
            <a:spLocks noChangeArrowheads="1"/>
          </p:cNvSpPr>
          <p:nvPr/>
        </p:nvSpPr>
        <p:spPr bwMode="gray">
          <a:xfrm>
            <a:off x="7758113" y="1550988"/>
            <a:ext cx="795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Placebo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0" name="Rectangle 20"/>
          <p:cNvSpPr>
            <a:spLocks noChangeArrowheads="1"/>
          </p:cNvSpPr>
          <p:nvPr/>
        </p:nvSpPr>
        <p:spPr bwMode="gray">
          <a:xfrm>
            <a:off x="8534400" y="1550988"/>
            <a:ext cx="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1" name="Rectangle 21"/>
          <p:cNvSpPr>
            <a:spLocks noChangeArrowheads="1"/>
          </p:cNvSpPr>
          <p:nvPr/>
        </p:nvSpPr>
        <p:spPr bwMode="gray">
          <a:xfrm>
            <a:off x="7783513" y="1778000"/>
            <a:ext cx="73183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(n=243)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2" name="Rectangle 22"/>
          <p:cNvSpPr>
            <a:spLocks noChangeArrowheads="1"/>
          </p:cNvSpPr>
          <p:nvPr/>
        </p:nvSpPr>
        <p:spPr bwMode="gray">
          <a:xfrm>
            <a:off x="8504238" y="1778000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gray">
          <a:xfrm>
            <a:off x="3862388" y="2185988"/>
            <a:ext cx="206216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Median survival (mo)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4" name="Rectangle 24"/>
          <p:cNvSpPr>
            <a:spLocks noChangeArrowheads="1"/>
          </p:cNvSpPr>
          <p:nvPr/>
        </p:nvSpPr>
        <p:spPr bwMode="gray">
          <a:xfrm>
            <a:off x="6305550" y="2185988"/>
            <a:ext cx="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5" name="Rectangle 25"/>
          <p:cNvSpPr>
            <a:spLocks noChangeArrowheads="1"/>
          </p:cNvSpPr>
          <p:nvPr/>
        </p:nvSpPr>
        <p:spPr bwMode="gray">
          <a:xfrm>
            <a:off x="7145338" y="2185988"/>
            <a:ext cx="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6" name="Rectangle 26"/>
          <p:cNvSpPr>
            <a:spLocks noChangeArrowheads="1"/>
          </p:cNvSpPr>
          <p:nvPr/>
        </p:nvSpPr>
        <p:spPr bwMode="gray">
          <a:xfrm>
            <a:off x="8286750" y="2185988"/>
            <a:ext cx="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7" name="Rectangle 27"/>
          <p:cNvSpPr>
            <a:spLocks noChangeArrowheads="1"/>
          </p:cNvSpPr>
          <p:nvPr/>
        </p:nvSpPr>
        <p:spPr bwMode="gray">
          <a:xfrm>
            <a:off x="3862388" y="2565400"/>
            <a:ext cx="1143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1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8" name="Rectangle 28"/>
          <p:cNvSpPr>
            <a:spLocks noChangeArrowheads="1"/>
          </p:cNvSpPr>
          <p:nvPr/>
        </p:nvSpPr>
        <p:spPr bwMode="gray">
          <a:xfrm>
            <a:off x="3975100" y="2565400"/>
            <a:ext cx="698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-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09" name="Rectangle 29"/>
          <p:cNvSpPr>
            <a:spLocks noChangeArrowheads="1"/>
          </p:cNvSpPr>
          <p:nvPr/>
        </p:nvSpPr>
        <p:spPr bwMode="gray">
          <a:xfrm>
            <a:off x="4035425" y="2565400"/>
            <a:ext cx="16478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year survival (%)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10" name="Rectangle 30"/>
          <p:cNvSpPr>
            <a:spLocks noChangeArrowheads="1"/>
          </p:cNvSpPr>
          <p:nvPr/>
        </p:nvSpPr>
        <p:spPr bwMode="gray">
          <a:xfrm>
            <a:off x="5653088" y="2565400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11" name="Rectangle 31"/>
          <p:cNvSpPr>
            <a:spLocks noChangeArrowheads="1"/>
          </p:cNvSpPr>
          <p:nvPr/>
        </p:nvSpPr>
        <p:spPr bwMode="gray">
          <a:xfrm>
            <a:off x="7118350" y="2565400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12" name="Rectangle 32"/>
          <p:cNvSpPr>
            <a:spLocks noChangeArrowheads="1"/>
          </p:cNvSpPr>
          <p:nvPr/>
        </p:nvSpPr>
        <p:spPr bwMode="gray">
          <a:xfrm>
            <a:off x="8259763" y="2565400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 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13" name="Rectangle 33"/>
          <p:cNvSpPr>
            <a:spLocks noChangeArrowheads="1"/>
          </p:cNvSpPr>
          <p:nvPr/>
        </p:nvSpPr>
        <p:spPr bwMode="gray">
          <a:xfrm>
            <a:off x="4057650" y="5681663"/>
            <a:ext cx="81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latin typeface="Arial" charset="0"/>
              </a:rPr>
              <a:t>Months</a:t>
            </a:r>
          </a:p>
        </p:txBody>
      </p:sp>
      <p:sp>
        <p:nvSpPr>
          <p:cNvPr id="37914" name="Freeform 34"/>
          <p:cNvSpPr>
            <a:spLocks/>
          </p:cNvSpPr>
          <p:nvPr/>
        </p:nvSpPr>
        <p:spPr bwMode="gray">
          <a:xfrm>
            <a:off x="1458913" y="1668463"/>
            <a:ext cx="257175" cy="434975"/>
          </a:xfrm>
          <a:custGeom>
            <a:avLst/>
            <a:gdLst>
              <a:gd name="T0" fmla="*/ 0 w 162"/>
              <a:gd name="T1" fmla="*/ 0 h 288"/>
              <a:gd name="T2" fmla="*/ 2147483646 w 162"/>
              <a:gd name="T3" fmla="*/ 0 h 288"/>
              <a:gd name="T4" fmla="*/ 2147483646 w 162"/>
              <a:gd name="T5" fmla="*/ 2147483646 h 288"/>
              <a:gd name="T6" fmla="*/ 2147483646 w 162"/>
              <a:gd name="T7" fmla="*/ 2147483646 h 288"/>
              <a:gd name="T8" fmla="*/ 2147483646 w 162"/>
              <a:gd name="T9" fmla="*/ 2147483646 h 288"/>
              <a:gd name="T10" fmla="*/ 2147483646 w 162"/>
              <a:gd name="T11" fmla="*/ 2147483646 h 288"/>
              <a:gd name="T12" fmla="*/ 2147483646 w 162"/>
              <a:gd name="T13" fmla="*/ 2147483646 h 288"/>
              <a:gd name="T14" fmla="*/ 2147483646 w 162"/>
              <a:gd name="T15" fmla="*/ 2147483646 h 288"/>
              <a:gd name="T16" fmla="*/ 2147483646 w 162"/>
              <a:gd name="T17" fmla="*/ 2147483646 h 288"/>
              <a:gd name="T18" fmla="*/ 2147483646 w 162"/>
              <a:gd name="T19" fmla="*/ 2147483646 h 288"/>
              <a:gd name="T20" fmla="*/ 2147483646 w 162"/>
              <a:gd name="T21" fmla="*/ 2147483646 h 288"/>
              <a:gd name="T22" fmla="*/ 2147483646 w 162"/>
              <a:gd name="T23" fmla="*/ 2147483646 h 288"/>
              <a:gd name="T24" fmla="*/ 2147483646 w 162"/>
              <a:gd name="T25" fmla="*/ 2147483646 h 288"/>
              <a:gd name="T26" fmla="*/ 2147483646 w 162"/>
              <a:gd name="T27" fmla="*/ 2147483646 h 288"/>
              <a:gd name="T28" fmla="*/ 2147483646 w 162"/>
              <a:gd name="T29" fmla="*/ 2147483646 h 288"/>
              <a:gd name="T30" fmla="*/ 2147483646 w 162"/>
              <a:gd name="T31" fmla="*/ 2147483646 h 288"/>
              <a:gd name="T32" fmla="*/ 2147483646 w 162"/>
              <a:gd name="T33" fmla="*/ 2147483646 h 288"/>
              <a:gd name="T34" fmla="*/ 2147483646 w 162"/>
              <a:gd name="T35" fmla="*/ 2147483646 h 288"/>
              <a:gd name="T36" fmla="*/ 2147483646 w 162"/>
              <a:gd name="T37" fmla="*/ 2147483646 h 288"/>
              <a:gd name="T38" fmla="*/ 2147483646 w 162"/>
              <a:gd name="T39" fmla="*/ 2147483646 h 288"/>
              <a:gd name="T40" fmla="*/ 2147483646 w 162"/>
              <a:gd name="T41" fmla="*/ 2147483646 h 288"/>
              <a:gd name="T42" fmla="*/ 2147483646 w 162"/>
              <a:gd name="T43" fmla="*/ 2147483646 h 288"/>
              <a:gd name="T44" fmla="*/ 2147483646 w 162"/>
              <a:gd name="T45" fmla="*/ 2147483646 h 288"/>
              <a:gd name="T46" fmla="*/ 2147483646 w 162"/>
              <a:gd name="T47" fmla="*/ 2147483646 h 288"/>
              <a:gd name="T48" fmla="*/ 2147483646 w 162"/>
              <a:gd name="T49" fmla="*/ 2147483646 h 288"/>
              <a:gd name="T50" fmla="*/ 2147483646 w 162"/>
              <a:gd name="T51" fmla="*/ 2147483646 h 288"/>
              <a:gd name="T52" fmla="*/ 2147483646 w 162"/>
              <a:gd name="T53" fmla="*/ 2147483646 h 288"/>
              <a:gd name="T54" fmla="*/ 2147483646 w 162"/>
              <a:gd name="T55" fmla="*/ 2147483646 h 288"/>
              <a:gd name="T56" fmla="*/ 2147483646 w 162"/>
              <a:gd name="T57" fmla="*/ 2147483646 h 288"/>
              <a:gd name="T58" fmla="*/ 2147483646 w 162"/>
              <a:gd name="T59" fmla="*/ 2147483646 h 288"/>
              <a:gd name="T60" fmla="*/ 2147483646 w 162"/>
              <a:gd name="T61" fmla="*/ 2147483646 h 288"/>
              <a:gd name="T62" fmla="*/ 2147483646 w 162"/>
              <a:gd name="T63" fmla="*/ 2147483646 h 288"/>
              <a:gd name="T64" fmla="*/ 2147483646 w 162"/>
              <a:gd name="T65" fmla="*/ 2147483646 h 288"/>
              <a:gd name="T66" fmla="*/ 2147483646 w 162"/>
              <a:gd name="T67" fmla="*/ 2147483646 h 288"/>
              <a:gd name="T68" fmla="*/ 2147483646 w 162"/>
              <a:gd name="T69" fmla="*/ 2147483646 h 288"/>
              <a:gd name="T70" fmla="*/ 2147483646 w 162"/>
              <a:gd name="T71" fmla="*/ 2147483646 h 288"/>
              <a:gd name="T72" fmla="*/ 2147483646 w 162"/>
              <a:gd name="T73" fmla="*/ 2147483646 h 288"/>
              <a:gd name="T74" fmla="*/ 2147483646 w 162"/>
              <a:gd name="T75" fmla="*/ 2147483646 h 288"/>
              <a:gd name="T76" fmla="*/ 2147483646 w 162"/>
              <a:gd name="T77" fmla="*/ 2147483646 h 288"/>
              <a:gd name="T78" fmla="*/ 2147483646 w 162"/>
              <a:gd name="T79" fmla="*/ 2147483646 h 288"/>
              <a:gd name="T80" fmla="*/ 2147483646 w 162"/>
              <a:gd name="T81" fmla="*/ 2147483646 h 288"/>
              <a:gd name="T82" fmla="*/ 2147483646 w 162"/>
              <a:gd name="T83" fmla="*/ 2147483646 h 288"/>
              <a:gd name="T84" fmla="*/ 2147483646 w 162"/>
              <a:gd name="T85" fmla="*/ 2147483646 h 288"/>
              <a:gd name="T86" fmla="*/ 2147483646 w 162"/>
              <a:gd name="T87" fmla="*/ 2147483646 h 288"/>
              <a:gd name="T88" fmla="*/ 2147483646 w 162"/>
              <a:gd name="T89" fmla="*/ 2147483646 h 288"/>
              <a:gd name="T90" fmla="*/ 2147483646 w 162"/>
              <a:gd name="T91" fmla="*/ 2147483646 h 288"/>
              <a:gd name="T92" fmla="*/ 2147483646 w 162"/>
              <a:gd name="T93" fmla="*/ 2147483646 h 288"/>
              <a:gd name="T94" fmla="*/ 2147483646 w 162"/>
              <a:gd name="T95" fmla="*/ 2147483646 h 288"/>
              <a:gd name="T96" fmla="*/ 2147483646 w 162"/>
              <a:gd name="T97" fmla="*/ 2147483646 h 288"/>
              <a:gd name="T98" fmla="*/ 2147483646 w 162"/>
              <a:gd name="T99" fmla="*/ 2147483646 h 288"/>
              <a:gd name="T100" fmla="*/ 2147483646 w 162"/>
              <a:gd name="T101" fmla="*/ 2147483646 h 288"/>
              <a:gd name="T102" fmla="*/ 2147483646 w 162"/>
              <a:gd name="T103" fmla="*/ 2147483646 h 288"/>
              <a:gd name="T104" fmla="*/ 2147483646 w 162"/>
              <a:gd name="T105" fmla="*/ 2147483646 h 288"/>
              <a:gd name="T106" fmla="*/ 2147483646 w 162"/>
              <a:gd name="T107" fmla="*/ 2147483646 h 288"/>
              <a:gd name="T108" fmla="*/ 2147483646 w 162"/>
              <a:gd name="T109" fmla="*/ 2147483646 h 288"/>
              <a:gd name="T110" fmla="*/ 2147483646 w 162"/>
              <a:gd name="T111" fmla="*/ 2147483646 h 2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2"/>
              <a:gd name="T169" fmla="*/ 0 h 288"/>
              <a:gd name="T170" fmla="*/ 162 w 162"/>
              <a:gd name="T171" fmla="*/ 288 h 2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2" h="28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8" y="6"/>
                </a:lnTo>
                <a:lnTo>
                  <a:pt x="18" y="18"/>
                </a:lnTo>
                <a:lnTo>
                  <a:pt x="24" y="18"/>
                </a:lnTo>
                <a:lnTo>
                  <a:pt x="24" y="30"/>
                </a:lnTo>
                <a:lnTo>
                  <a:pt x="30" y="30"/>
                </a:lnTo>
                <a:lnTo>
                  <a:pt x="30" y="42"/>
                </a:lnTo>
                <a:lnTo>
                  <a:pt x="36" y="42"/>
                </a:lnTo>
                <a:lnTo>
                  <a:pt x="36" y="48"/>
                </a:lnTo>
                <a:lnTo>
                  <a:pt x="42" y="48"/>
                </a:lnTo>
                <a:lnTo>
                  <a:pt x="42" y="60"/>
                </a:lnTo>
                <a:lnTo>
                  <a:pt x="54" y="60"/>
                </a:lnTo>
                <a:lnTo>
                  <a:pt x="54" y="66"/>
                </a:lnTo>
                <a:lnTo>
                  <a:pt x="60" y="66"/>
                </a:lnTo>
                <a:lnTo>
                  <a:pt x="60" y="78"/>
                </a:lnTo>
                <a:lnTo>
                  <a:pt x="60" y="90"/>
                </a:lnTo>
                <a:lnTo>
                  <a:pt x="66" y="90"/>
                </a:lnTo>
                <a:lnTo>
                  <a:pt x="66" y="96"/>
                </a:lnTo>
                <a:lnTo>
                  <a:pt x="72" y="96"/>
                </a:lnTo>
                <a:lnTo>
                  <a:pt x="72" y="102"/>
                </a:lnTo>
                <a:lnTo>
                  <a:pt x="78" y="102"/>
                </a:lnTo>
                <a:lnTo>
                  <a:pt x="78" y="108"/>
                </a:lnTo>
                <a:lnTo>
                  <a:pt x="78" y="120"/>
                </a:lnTo>
                <a:lnTo>
                  <a:pt x="84" y="120"/>
                </a:lnTo>
                <a:lnTo>
                  <a:pt x="84" y="126"/>
                </a:lnTo>
                <a:lnTo>
                  <a:pt x="90" y="126"/>
                </a:lnTo>
                <a:lnTo>
                  <a:pt x="90" y="132"/>
                </a:lnTo>
                <a:lnTo>
                  <a:pt x="96" y="132"/>
                </a:lnTo>
                <a:lnTo>
                  <a:pt x="96" y="144"/>
                </a:lnTo>
                <a:lnTo>
                  <a:pt x="96" y="162"/>
                </a:lnTo>
                <a:lnTo>
                  <a:pt x="102" y="162"/>
                </a:lnTo>
                <a:lnTo>
                  <a:pt x="102" y="174"/>
                </a:lnTo>
                <a:lnTo>
                  <a:pt x="108" y="174"/>
                </a:lnTo>
                <a:lnTo>
                  <a:pt x="108" y="180"/>
                </a:lnTo>
                <a:lnTo>
                  <a:pt x="108" y="198"/>
                </a:lnTo>
                <a:lnTo>
                  <a:pt x="114" y="198"/>
                </a:lnTo>
                <a:lnTo>
                  <a:pt x="114" y="204"/>
                </a:lnTo>
                <a:lnTo>
                  <a:pt x="120" y="204"/>
                </a:lnTo>
                <a:lnTo>
                  <a:pt x="120" y="210"/>
                </a:lnTo>
                <a:lnTo>
                  <a:pt x="132" y="210"/>
                </a:lnTo>
                <a:lnTo>
                  <a:pt x="132" y="216"/>
                </a:lnTo>
                <a:lnTo>
                  <a:pt x="138" y="216"/>
                </a:lnTo>
                <a:lnTo>
                  <a:pt x="138" y="222"/>
                </a:lnTo>
                <a:lnTo>
                  <a:pt x="138" y="228"/>
                </a:lnTo>
                <a:lnTo>
                  <a:pt x="138" y="240"/>
                </a:lnTo>
                <a:lnTo>
                  <a:pt x="144" y="240"/>
                </a:lnTo>
                <a:lnTo>
                  <a:pt x="144" y="246"/>
                </a:lnTo>
                <a:lnTo>
                  <a:pt x="156" y="246"/>
                </a:lnTo>
                <a:lnTo>
                  <a:pt x="156" y="258"/>
                </a:lnTo>
                <a:lnTo>
                  <a:pt x="156" y="270"/>
                </a:lnTo>
                <a:lnTo>
                  <a:pt x="162" y="270"/>
                </a:lnTo>
                <a:lnTo>
                  <a:pt x="162" y="28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15" name="Freeform 35"/>
          <p:cNvSpPr>
            <a:spLocks/>
          </p:cNvSpPr>
          <p:nvPr/>
        </p:nvSpPr>
        <p:spPr bwMode="gray">
          <a:xfrm>
            <a:off x="1716088" y="2103438"/>
            <a:ext cx="285750" cy="509587"/>
          </a:xfrm>
          <a:custGeom>
            <a:avLst/>
            <a:gdLst>
              <a:gd name="T0" fmla="*/ 0 w 180"/>
              <a:gd name="T1" fmla="*/ 0 h 336"/>
              <a:gd name="T2" fmla="*/ 2147483646 w 180"/>
              <a:gd name="T3" fmla="*/ 0 h 336"/>
              <a:gd name="T4" fmla="*/ 2147483646 w 180"/>
              <a:gd name="T5" fmla="*/ 2147483646 h 336"/>
              <a:gd name="T6" fmla="*/ 2147483646 w 180"/>
              <a:gd name="T7" fmla="*/ 2147483646 h 336"/>
              <a:gd name="T8" fmla="*/ 2147483646 w 180"/>
              <a:gd name="T9" fmla="*/ 2147483646 h 336"/>
              <a:gd name="T10" fmla="*/ 2147483646 w 180"/>
              <a:gd name="T11" fmla="*/ 2147483646 h 336"/>
              <a:gd name="T12" fmla="*/ 2147483646 w 180"/>
              <a:gd name="T13" fmla="*/ 2147483646 h 336"/>
              <a:gd name="T14" fmla="*/ 2147483646 w 180"/>
              <a:gd name="T15" fmla="*/ 2147483646 h 336"/>
              <a:gd name="T16" fmla="*/ 2147483646 w 180"/>
              <a:gd name="T17" fmla="*/ 2147483646 h 336"/>
              <a:gd name="T18" fmla="*/ 2147483646 w 180"/>
              <a:gd name="T19" fmla="*/ 2147483646 h 336"/>
              <a:gd name="T20" fmla="*/ 2147483646 w 180"/>
              <a:gd name="T21" fmla="*/ 2147483646 h 336"/>
              <a:gd name="T22" fmla="*/ 2147483646 w 180"/>
              <a:gd name="T23" fmla="*/ 2147483646 h 336"/>
              <a:gd name="T24" fmla="*/ 2147483646 w 180"/>
              <a:gd name="T25" fmla="*/ 2147483646 h 336"/>
              <a:gd name="T26" fmla="*/ 2147483646 w 180"/>
              <a:gd name="T27" fmla="*/ 2147483646 h 336"/>
              <a:gd name="T28" fmla="*/ 2147483646 w 180"/>
              <a:gd name="T29" fmla="*/ 2147483646 h 336"/>
              <a:gd name="T30" fmla="*/ 2147483646 w 180"/>
              <a:gd name="T31" fmla="*/ 2147483646 h 336"/>
              <a:gd name="T32" fmla="*/ 2147483646 w 180"/>
              <a:gd name="T33" fmla="*/ 2147483646 h 336"/>
              <a:gd name="T34" fmla="*/ 2147483646 w 180"/>
              <a:gd name="T35" fmla="*/ 2147483646 h 336"/>
              <a:gd name="T36" fmla="*/ 2147483646 w 180"/>
              <a:gd name="T37" fmla="*/ 2147483646 h 336"/>
              <a:gd name="T38" fmla="*/ 2147483646 w 180"/>
              <a:gd name="T39" fmla="*/ 2147483646 h 336"/>
              <a:gd name="T40" fmla="*/ 2147483646 w 180"/>
              <a:gd name="T41" fmla="*/ 2147483646 h 336"/>
              <a:gd name="T42" fmla="*/ 2147483646 w 180"/>
              <a:gd name="T43" fmla="*/ 2147483646 h 336"/>
              <a:gd name="T44" fmla="*/ 2147483646 w 180"/>
              <a:gd name="T45" fmla="*/ 2147483646 h 336"/>
              <a:gd name="T46" fmla="*/ 2147483646 w 180"/>
              <a:gd name="T47" fmla="*/ 2147483646 h 336"/>
              <a:gd name="T48" fmla="*/ 2147483646 w 180"/>
              <a:gd name="T49" fmla="*/ 2147483646 h 336"/>
              <a:gd name="T50" fmla="*/ 2147483646 w 180"/>
              <a:gd name="T51" fmla="*/ 2147483646 h 336"/>
              <a:gd name="T52" fmla="*/ 2147483646 w 180"/>
              <a:gd name="T53" fmla="*/ 2147483646 h 336"/>
              <a:gd name="T54" fmla="*/ 2147483646 w 180"/>
              <a:gd name="T55" fmla="*/ 2147483646 h 336"/>
              <a:gd name="T56" fmla="*/ 2147483646 w 180"/>
              <a:gd name="T57" fmla="*/ 2147483646 h 336"/>
              <a:gd name="T58" fmla="*/ 2147483646 w 180"/>
              <a:gd name="T59" fmla="*/ 2147483646 h 336"/>
              <a:gd name="T60" fmla="*/ 2147483646 w 180"/>
              <a:gd name="T61" fmla="*/ 2147483646 h 336"/>
              <a:gd name="T62" fmla="*/ 2147483646 w 180"/>
              <a:gd name="T63" fmla="*/ 2147483646 h 336"/>
              <a:gd name="T64" fmla="*/ 2147483646 w 180"/>
              <a:gd name="T65" fmla="*/ 2147483646 h 336"/>
              <a:gd name="T66" fmla="*/ 2147483646 w 180"/>
              <a:gd name="T67" fmla="*/ 2147483646 h 336"/>
              <a:gd name="T68" fmla="*/ 2147483646 w 180"/>
              <a:gd name="T69" fmla="*/ 2147483646 h 336"/>
              <a:gd name="T70" fmla="*/ 2147483646 w 180"/>
              <a:gd name="T71" fmla="*/ 2147483646 h 336"/>
              <a:gd name="T72" fmla="*/ 2147483646 w 180"/>
              <a:gd name="T73" fmla="*/ 2147483646 h 336"/>
              <a:gd name="T74" fmla="*/ 2147483646 w 180"/>
              <a:gd name="T75" fmla="*/ 2147483646 h 336"/>
              <a:gd name="T76" fmla="*/ 2147483646 w 180"/>
              <a:gd name="T77" fmla="*/ 2147483646 h 336"/>
              <a:gd name="T78" fmla="*/ 2147483646 w 180"/>
              <a:gd name="T79" fmla="*/ 2147483646 h 336"/>
              <a:gd name="T80" fmla="*/ 2147483646 w 180"/>
              <a:gd name="T81" fmla="*/ 2147483646 h 336"/>
              <a:gd name="T82" fmla="*/ 2147483646 w 180"/>
              <a:gd name="T83" fmla="*/ 2147483646 h 336"/>
              <a:gd name="T84" fmla="*/ 2147483646 w 180"/>
              <a:gd name="T85" fmla="*/ 2147483646 h 336"/>
              <a:gd name="T86" fmla="*/ 2147483646 w 180"/>
              <a:gd name="T87" fmla="*/ 2147483646 h 336"/>
              <a:gd name="T88" fmla="*/ 2147483646 w 180"/>
              <a:gd name="T89" fmla="*/ 2147483646 h 336"/>
              <a:gd name="T90" fmla="*/ 2147483646 w 180"/>
              <a:gd name="T91" fmla="*/ 2147483646 h 336"/>
              <a:gd name="T92" fmla="*/ 2147483646 w 180"/>
              <a:gd name="T93" fmla="*/ 2147483646 h 336"/>
              <a:gd name="T94" fmla="*/ 2147483646 w 180"/>
              <a:gd name="T95" fmla="*/ 2147483646 h 336"/>
              <a:gd name="T96" fmla="*/ 2147483646 w 180"/>
              <a:gd name="T97" fmla="*/ 2147483646 h 336"/>
              <a:gd name="T98" fmla="*/ 2147483646 w 180"/>
              <a:gd name="T99" fmla="*/ 2147483646 h 336"/>
              <a:gd name="T100" fmla="*/ 2147483646 w 180"/>
              <a:gd name="T101" fmla="*/ 2147483646 h 336"/>
              <a:gd name="T102" fmla="*/ 2147483646 w 180"/>
              <a:gd name="T103" fmla="*/ 2147483646 h 336"/>
              <a:gd name="T104" fmla="*/ 2147483646 w 180"/>
              <a:gd name="T105" fmla="*/ 2147483646 h 336"/>
              <a:gd name="T106" fmla="*/ 2147483646 w 180"/>
              <a:gd name="T107" fmla="*/ 2147483646 h 336"/>
              <a:gd name="T108" fmla="*/ 2147483646 w 180"/>
              <a:gd name="T109" fmla="*/ 2147483646 h 3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336"/>
              <a:gd name="T167" fmla="*/ 180 w 180"/>
              <a:gd name="T168" fmla="*/ 336 h 3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336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24" y="24"/>
                </a:lnTo>
                <a:lnTo>
                  <a:pt x="24" y="36"/>
                </a:lnTo>
                <a:lnTo>
                  <a:pt x="24" y="42"/>
                </a:lnTo>
                <a:lnTo>
                  <a:pt x="30" y="42"/>
                </a:lnTo>
                <a:lnTo>
                  <a:pt x="30" y="54"/>
                </a:lnTo>
                <a:lnTo>
                  <a:pt x="36" y="54"/>
                </a:lnTo>
                <a:lnTo>
                  <a:pt x="36" y="66"/>
                </a:lnTo>
                <a:lnTo>
                  <a:pt x="42" y="66"/>
                </a:lnTo>
                <a:lnTo>
                  <a:pt x="42" y="72"/>
                </a:lnTo>
                <a:lnTo>
                  <a:pt x="54" y="72"/>
                </a:lnTo>
                <a:lnTo>
                  <a:pt x="54" y="84"/>
                </a:lnTo>
                <a:lnTo>
                  <a:pt x="72" y="84"/>
                </a:lnTo>
                <a:lnTo>
                  <a:pt x="72" y="96"/>
                </a:lnTo>
                <a:lnTo>
                  <a:pt x="72" y="114"/>
                </a:lnTo>
                <a:lnTo>
                  <a:pt x="78" y="114"/>
                </a:lnTo>
                <a:lnTo>
                  <a:pt x="78" y="126"/>
                </a:lnTo>
                <a:lnTo>
                  <a:pt x="90" y="126"/>
                </a:lnTo>
                <a:lnTo>
                  <a:pt x="90" y="132"/>
                </a:lnTo>
                <a:lnTo>
                  <a:pt x="90" y="138"/>
                </a:lnTo>
                <a:lnTo>
                  <a:pt x="90" y="144"/>
                </a:lnTo>
                <a:lnTo>
                  <a:pt x="96" y="144"/>
                </a:lnTo>
                <a:lnTo>
                  <a:pt x="96" y="150"/>
                </a:lnTo>
                <a:lnTo>
                  <a:pt x="102" y="150"/>
                </a:lnTo>
                <a:lnTo>
                  <a:pt x="102" y="162"/>
                </a:lnTo>
                <a:lnTo>
                  <a:pt x="108" y="162"/>
                </a:lnTo>
                <a:lnTo>
                  <a:pt x="108" y="186"/>
                </a:lnTo>
                <a:lnTo>
                  <a:pt x="114" y="186"/>
                </a:lnTo>
                <a:lnTo>
                  <a:pt x="114" y="198"/>
                </a:lnTo>
                <a:lnTo>
                  <a:pt x="114" y="216"/>
                </a:lnTo>
                <a:lnTo>
                  <a:pt x="120" y="216"/>
                </a:lnTo>
                <a:lnTo>
                  <a:pt x="120" y="228"/>
                </a:lnTo>
                <a:lnTo>
                  <a:pt x="126" y="228"/>
                </a:lnTo>
                <a:lnTo>
                  <a:pt x="126" y="240"/>
                </a:lnTo>
                <a:lnTo>
                  <a:pt x="132" y="240"/>
                </a:lnTo>
                <a:lnTo>
                  <a:pt x="132" y="246"/>
                </a:lnTo>
                <a:lnTo>
                  <a:pt x="132" y="252"/>
                </a:lnTo>
                <a:lnTo>
                  <a:pt x="144" y="252"/>
                </a:lnTo>
                <a:lnTo>
                  <a:pt x="144" y="270"/>
                </a:lnTo>
                <a:lnTo>
                  <a:pt x="150" y="270"/>
                </a:lnTo>
                <a:lnTo>
                  <a:pt x="156" y="270"/>
                </a:lnTo>
                <a:lnTo>
                  <a:pt x="156" y="288"/>
                </a:lnTo>
                <a:lnTo>
                  <a:pt x="162" y="288"/>
                </a:lnTo>
                <a:lnTo>
                  <a:pt x="162" y="300"/>
                </a:lnTo>
                <a:lnTo>
                  <a:pt x="162" y="306"/>
                </a:lnTo>
                <a:lnTo>
                  <a:pt x="174" y="306"/>
                </a:lnTo>
                <a:lnTo>
                  <a:pt x="174" y="324"/>
                </a:lnTo>
                <a:lnTo>
                  <a:pt x="180" y="324"/>
                </a:lnTo>
                <a:lnTo>
                  <a:pt x="180" y="336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16" name="Freeform 36"/>
          <p:cNvSpPr>
            <a:spLocks/>
          </p:cNvSpPr>
          <p:nvPr/>
        </p:nvSpPr>
        <p:spPr bwMode="gray">
          <a:xfrm>
            <a:off x="2001838" y="2613025"/>
            <a:ext cx="285750" cy="417513"/>
          </a:xfrm>
          <a:custGeom>
            <a:avLst/>
            <a:gdLst>
              <a:gd name="T0" fmla="*/ 0 w 180"/>
              <a:gd name="T1" fmla="*/ 0 h 276"/>
              <a:gd name="T2" fmla="*/ 2147483646 w 180"/>
              <a:gd name="T3" fmla="*/ 0 h 276"/>
              <a:gd name="T4" fmla="*/ 2147483646 w 180"/>
              <a:gd name="T5" fmla="*/ 2147483646 h 276"/>
              <a:gd name="T6" fmla="*/ 2147483646 w 180"/>
              <a:gd name="T7" fmla="*/ 2147483646 h 276"/>
              <a:gd name="T8" fmla="*/ 2147483646 w 180"/>
              <a:gd name="T9" fmla="*/ 2147483646 h 276"/>
              <a:gd name="T10" fmla="*/ 2147483646 w 180"/>
              <a:gd name="T11" fmla="*/ 2147483646 h 276"/>
              <a:gd name="T12" fmla="*/ 2147483646 w 180"/>
              <a:gd name="T13" fmla="*/ 2147483646 h 276"/>
              <a:gd name="T14" fmla="*/ 2147483646 w 180"/>
              <a:gd name="T15" fmla="*/ 2147483646 h 276"/>
              <a:gd name="T16" fmla="*/ 2147483646 w 180"/>
              <a:gd name="T17" fmla="*/ 2147483646 h 276"/>
              <a:gd name="T18" fmla="*/ 2147483646 w 180"/>
              <a:gd name="T19" fmla="*/ 2147483646 h 276"/>
              <a:gd name="T20" fmla="*/ 2147483646 w 180"/>
              <a:gd name="T21" fmla="*/ 2147483646 h 276"/>
              <a:gd name="T22" fmla="*/ 2147483646 w 180"/>
              <a:gd name="T23" fmla="*/ 2147483646 h 276"/>
              <a:gd name="T24" fmla="*/ 2147483646 w 180"/>
              <a:gd name="T25" fmla="*/ 2147483646 h 276"/>
              <a:gd name="T26" fmla="*/ 2147483646 w 180"/>
              <a:gd name="T27" fmla="*/ 2147483646 h 276"/>
              <a:gd name="T28" fmla="*/ 2147483646 w 180"/>
              <a:gd name="T29" fmla="*/ 2147483646 h 276"/>
              <a:gd name="T30" fmla="*/ 2147483646 w 180"/>
              <a:gd name="T31" fmla="*/ 2147483646 h 276"/>
              <a:gd name="T32" fmla="*/ 2147483646 w 180"/>
              <a:gd name="T33" fmla="*/ 2147483646 h 276"/>
              <a:gd name="T34" fmla="*/ 2147483646 w 180"/>
              <a:gd name="T35" fmla="*/ 2147483646 h 276"/>
              <a:gd name="T36" fmla="*/ 2147483646 w 180"/>
              <a:gd name="T37" fmla="*/ 2147483646 h 276"/>
              <a:gd name="T38" fmla="*/ 2147483646 w 180"/>
              <a:gd name="T39" fmla="*/ 2147483646 h 276"/>
              <a:gd name="T40" fmla="*/ 2147483646 w 180"/>
              <a:gd name="T41" fmla="*/ 2147483646 h 276"/>
              <a:gd name="T42" fmla="*/ 2147483646 w 180"/>
              <a:gd name="T43" fmla="*/ 2147483646 h 276"/>
              <a:gd name="T44" fmla="*/ 2147483646 w 180"/>
              <a:gd name="T45" fmla="*/ 2147483646 h 276"/>
              <a:gd name="T46" fmla="*/ 2147483646 w 180"/>
              <a:gd name="T47" fmla="*/ 2147483646 h 276"/>
              <a:gd name="T48" fmla="*/ 2147483646 w 180"/>
              <a:gd name="T49" fmla="*/ 2147483646 h 276"/>
              <a:gd name="T50" fmla="*/ 2147483646 w 180"/>
              <a:gd name="T51" fmla="*/ 2147483646 h 276"/>
              <a:gd name="T52" fmla="*/ 2147483646 w 180"/>
              <a:gd name="T53" fmla="*/ 2147483646 h 276"/>
              <a:gd name="T54" fmla="*/ 2147483646 w 180"/>
              <a:gd name="T55" fmla="*/ 2147483646 h 276"/>
              <a:gd name="T56" fmla="*/ 2147483646 w 180"/>
              <a:gd name="T57" fmla="*/ 2147483646 h 276"/>
              <a:gd name="T58" fmla="*/ 2147483646 w 180"/>
              <a:gd name="T59" fmla="*/ 2147483646 h 276"/>
              <a:gd name="T60" fmla="*/ 2147483646 w 180"/>
              <a:gd name="T61" fmla="*/ 2147483646 h 276"/>
              <a:gd name="T62" fmla="*/ 2147483646 w 180"/>
              <a:gd name="T63" fmla="*/ 2147483646 h 276"/>
              <a:gd name="T64" fmla="*/ 2147483646 w 180"/>
              <a:gd name="T65" fmla="*/ 2147483646 h 276"/>
              <a:gd name="T66" fmla="*/ 2147483646 w 180"/>
              <a:gd name="T67" fmla="*/ 2147483646 h 276"/>
              <a:gd name="T68" fmla="*/ 2147483646 w 180"/>
              <a:gd name="T69" fmla="*/ 2147483646 h 276"/>
              <a:gd name="T70" fmla="*/ 2147483646 w 180"/>
              <a:gd name="T71" fmla="*/ 2147483646 h 276"/>
              <a:gd name="T72" fmla="*/ 2147483646 w 180"/>
              <a:gd name="T73" fmla="*/ 2147483646 h 276"/>
              <a:gd name="T74" fmla="*/ 2147483646 w 180"/>
              <a:gd name="T75" fmla="*/ 2147483646 h 276"/>
              <a:gd name="T76" fmla="*/ 2147483646 w 180"/>
              <a:gd name="T77" fmla="*/ 2147483646 h 276"/>
              <a:gd name="T78" fmla="*/ 2147483646 w 180"/>
              <a:gd name="T79" fmla="*/ 2147483646 h 276"/>
              <a:gd name="T80" fmla="*/ 2147483646 w 180"/>
              <a:gd name="T81" fmla="*/ 2147483646 h 276"/>
              <a:gd name="T82" fmla="*/ 2147483646 w 180"/>
              <a:gd name="T83" fmla="*/ 2147483646 h 276"/>
              <a:gd name="T84" fmla="*/ 2147483646 w 180"/>
              <a:gd name="T85" fmla="*/ 2147483646 h 276"/>
              <a:gd name="T86" fmla="*/ 2147483646 w 180"/>
              <a:gd name="T87" fmla="*/ 2147483646 h 276"/>
              <a:gd name="T88" fmla="*/ 2147483646 w 180"/>
              <a:gd name="T89" fmla="*/ 2147483646 h 276"/>
              <a:gd name="T90" fmla="*/ 2147483646 w 180"/>
              <a:gd name="T91" fmla="*/ 2147483646 h 276"/>
              <a:gd name="T92" fmla="*/ 2147483646 w 180"/>
              <a:gd name="T93" fmla="*/ 2147483646 h 276"/>
              <a:gd name="T94" fmla="*/ 2147483646 w 180"/>
              <a:gd name="T95" fmla="*/ 2147483646 h 276"/>
              <a:gd name="T96" fmla="*/ 2147483646 w 180"/>
              <a:gd name="T97" fmla="*/ 2147483646 h 276"/>
              <a:gd name="T98" fmla="*/ 2147483646 w 180"/>
              <a:gd name="T99" fmla="*/ 2147483646 h 276"/>
              <a:gd name="T100" fmla="*/ 2147483646 w 180"/>
              <a:gd name="T101" fmla="*/ 2147483646 h 276"/>
              <a:gd name="T102" fmla="*/ 2147483646 w 180"/>
              <a:gd name="T103" fmla="*/ 2147483646 h 276"/>
              <a:gd name="T104" fmla="*/ 2147483646 w 180"/>
              <a:gd name="T105" fmla="*/ 2147483646 h 276"/>
              <a:gd name="T106" fmla="*/ 2147483646 w 180"/>
              <a:gd name="T107" fmla="*/ 2147483646 h 276"/>
              <a:gd name="T108" fmla="*/ 2147483646 w 180"/>
              <a:gd name="T109" fmla="*/ 2147483646 h 276"/>
              <a:gd name="T110" fmla="*/ 2147483646 w 180"/>
              <a:gd name="T111" fmla="*/ 2147483646 h 2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0"/>
              <a:gd name="T169" fmla="*/ 0 h 276"/>
              <a:gd name="T170" fmla="*/ 180 w 180"/>
              <a:gd name="T171" fmla="*/ 276 h 2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0" h="276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24" y="24"/>
                </a:lnTo>
                <a:lnTo>
                  <a:pt x="24" y="30"/>
                </a:lnTo>
                <a:lnTo>
                  <a:pt x="30" y="30"/>
                </a:lnTo>
                <a:lnTo>
                  <a:pt x="30" y="42"/>
                </a:lnTo>
                <a:lnTo>
                  <a:pt x="36" y="42"/>
                </a:lnTo>
                <a:lnTo>
                  <a:pt x="36" y="48"/>
                </a:lnTo>
                <a:lnTo>
                  <a:pt x="42" y="48"/>
                </a:lnTo>
                <a:lnTo>
                  <a:pt x="42" y="54"/>
                </a:lnTo>
                <a:lnTo>
                  <a:pt x="48" y="54"/>
                </a:lnTo>
                <a:lnTo>
                  <a:pt x="48" y="66"/>
                </a:lnTo>
                <a:lnTo>
                  <a:pt x="54" y="66"/>
                </a:lnTo>
                <a:lnTo>
                  <a:pt x="54" y="84"/>
                </a:lnTo>
                <a:lnTo>
                  <a:pt x="60" y="84"/>
                </a:lnTo>
                <a:lnTo>
                  <a:pt x="60" y="90"/>
                </a:lnTo>
                <a:lnTo>
                  <a:pt x="60" y="96"/>
                </a:lnTo>
                <a:lnTo>
                  <a:pt x="72" y="96"/>
                </a:lnTo>
                <a:lnTo>
                  <a:pt x="72" y="102"/>
                </a:lnTo>
                <a:lnTo>
                  <a:pt x="84" y="102"/>
                </a:lnTo>
                <a:lnTo>
                  <a:pt x="84" y="108"/>
                </a:lnTo>
                <a:lnTo>
                  <a:pt x="90" y="108"/>
                </a:lnTo>
                <a:lnTo>
                  <a:pt x="90" y="120"/>
                </a:lnTo>
                <a:lnTo>
                  <a:pt x="90" y="138"/>
                </a:lnTo>
                <a:lnTo>
                  <a:pt x="102" y="138"/>
                </a:lnTo>
                <a:lnTo>
                  <a:pt x="102" y="144"/>
                </a:lnTo>
                <a:lnTo>
                  <a:pt x="108" y="144"/>
                </a:lnTo>
                <a:lnTo>
                  <a:pt x="108" y="156"/>
                </a:lnTo>
                <a:lnTo>
                  <a:pt x="126" y="156"/>
                </a:lnTo>
                <a:lnTo>
                  <a:pt x="126" y="168"/>
                </a:lnTo>
                <a:lnTo>
                  <a:pt x="132" y="168"/>
                </a:lnTo>
                <a:lnTo>
                  <a:pt x="138" y="168"/>
                </a:lnTo>
                <a:lnTo>
                  <a:pt x="138" y="174"/>
                </a:lnTo>
                <a:lnTo>
                  <a:pt x="138" y="180"/>
                </a:lnTo>
                <a:lnTo>
                  <a:pt x="138" y="186"/>
                </a:lnTo>
                <a:lnTo>
                  <a:pt x="144" y="186"/>
                </a:lnTo>
                <a:lnTo>
                  <a:pt x="144" y="192"/>
                </a:lnTo>
                <a:lnTo>
                  <a:pt x="150" y="192"/>
                </a:lnTo>
                <a:lnTo>
                  <a:pt x="150" y="204"/>
                </a:lnTo>
                <a:lnTo>
                  <a:pt x="156" y="204"/>
                </a:lnTo>
                <a:lnTo>
                  <a:pt x="156" y="216"/>
                </a:lnTo>
                <a:lnTo>
                  <a:pt x="156" y="222"/>
                </a:lnTo>
                <a:lnTo>
                  <a:pt x="162" y="222"/>
                </a:lnTo>
                <a:lnTo>
                  <a:pt x="162" y="228"/>
                </a:lnTo>
                <a:lnTo>
                  <a:pt x="168" y="228"/>
                </a:lnTo>
                <a:lnTo>
                  <a:pt x="168" y="252"/>
                </a:lnTo>
                <a:lnTo>
                  <a:pt x="174" y="252"/>
                </a:lnTo>
                <a:lnTo>
                  <a:pt x="174" y="258"/>
                </a:lnTo>
                <a:lnTo>
                  <a:pt x="180" y="258"/>
                </a:lnTo>
                <a:lnTo>
                  <a:pt x="180" y="276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17" name="Freeform 37"/>
          <p:cNvSpPr>
            <a:spLocks/>
          </p:cNvSpPr>
          <p:nvPr/>
        </p:nvSpPr>
        <p:spPr bwMode="gray">
          <a:xfrm>
            <a:off x="2287588" y="3030538"/>
            <a:ext cx="390525" cy="392112"/>
          </a:xfrm>
          <a:custGeom>
            <a:avLst/>
            <a:gdLst>
              <a:gd name="T0" fmla="*/ 0 w 246"/>
              <a:gd name="T1" fmla="*/ 0 h 258"/>
              <a:gd name="T2" fmla="*/ 2147483646 w 246"/>
              <a:gd name="T3" fmla="*/ 0 h 258"/>
              <a:gd name="T4" fmla="*/ 2147483646 w 246"/>
              <a:gd name="T5" fmla="*/ 2147483646 h 258"/>
              <a:gd name="T6" fmla="*/ 2147483646 w 246"/>
              <a:gd name="T7" fmla="*/ 2147483646 h 258"/>
              <a:gd name="T8" fmla="*/ 2147483646 w 246"/>
              <a:gd name="T9" fmla="*/ 2147483646 h 258"/>
              <a:gd name="T10" fmla="*/ 2147483646 w 246"/>
              <a:gd name="T11" fmla="*/ 2147483646 h 258"/>
              <a:gd name="T12" fmla="*/ 2147483646 w 246"/>
              <a:gd name="T13" fmla="*/ 2147483646 h 258"/>
              <a:gd name="T14" fmla="*/ 2147483646 w 246"/>
              <a:gd name="T15" fmla="*/ 2147483646 h 258"/>
              <a:gd name="T16" fmla="*/ 2147483646 w 246"/>
              <a:gd name="T17" fmla="*/ 2147483646 h 258"/>
              <a:gd name="T18" fmla="*/ 2147483646 w 246"/>
              <a:gd name="T19" fmla="*/ 2147483646 h 258"/>
              <a:gd name="T20" fmla="*/ 2147483646 w 246"/>
              <a:gd name="T21" fmla="*/ 2147483646 h 258"/>
              <a:gd name="T22" fmla="*/ 2147483646 w 246"/>
              <a:gd name="T23" fmla="*/ 2147483646 h 258"/>
              <a:gd name="T24" fmla="*/ 2147483646 w 246"/>
              <a:gd name="T25" fmla="*/ 2147483646 h 258"/>
              <a:gd name="T26" fmla="*/ 2147483646 w 246"/>
              <a:gd name="T27" fmla="*/ 2147483646 h 258"/>
              <a:gd name="T28" fmla="*/ 2147483646 w 246"/>
              <a:gd name="T29" fmla="*/ 2147483646 h 258"/>
              <a:gd name="T30" fmla="*/ 2147483646 w 246"/>
              <a:gd name="T31" fmla="*/ 2147483646 h 258"/>
              <a:gd name="T32" fmla="*/ 2147483646 w 246"/>
              <a:gd name="T33" fmla="*/ 2147483646 h 258"/>
              <a:gd name="T34" fmla="*/ 2147483646 w 246"/>
              <a:gd name="T35" fmla="*/ 2147483646 h 258"/>
              <a:gd name="T36" fmla="*/ 2147483646 w 246"/>
              <a:gd name="T37" fmla="*/ 2147483646 h 258"/>
              <a:gd name="T38" fmla="*/ 2147483646 w 246"/>
              <a:gd name="T39" fmla="*/ 2147483646 h 258"/>
              <a:gd name="T40" fmla="*/ 2147483646 w 246"/>
              <a:gd name="T41" fmla="*/ 2147483646 h 258"/>
              <a:gd name="T42" fmla="*/ 2147483646 w 246"/>
              <a:gd name="T43" fmla="*/ 2147483646 h 258"/>
              <a:gd name="T44" fmla="*/ 2147483646 w 246"/>
              <a:gd name="T45" fmla="*/ 2147483646 h 258"/>
              <a:gd name="T46" fmla="*/ 2147483646 w 246"/>
              <a:gd name="T47" fmla="*/ 2147483646 h 258"/>
              <a:gd name="T48" fmla="*/ 2147483646 w 246"/>
              <a:gd name="T49" fmla="*/ 2147483646 h 258"/>
              <a:gd name="T50" fmla="*/ 2147483646 w 246"/>
              <a:gd name="T51" fmla="*/ 2147483646 h 258"/>
              <a:gd name="T52" fmla="*/ 2147483646 w 246"/>
              <a:gd name="T53" fmla="*/ 2147483646 h 258"/>
              <a:gd name="T54" fmla="*/ 2147483646 w 246"/>
              <a:gd name="T55" fmla="*/ 2147483646 h 258"/>
              <a:gd name="T56" fmla="*/ 2147483646 w 246"/>
              <a:gd name="T57" fmla="*/ 2147483646 h 258"/>
              <a:gd name="T58" fmla="*/ 2147483646 w 246"/>
              <a:gd name="T59" fmla="*/ 2147483646 h 258"/>
              <a:gd name="T60" fmla="*/ 2147483646 w 246"/>
              <a:gd name="T61" fmla="*/ 2147483646 h 258"/>
              <a:gd name="T62" fmla="*/ 2147483646 w 246"/>
              <a:gd name="T63" fmla="*/ 2147483646 h 258"/>
              <a:gd name="T64" fmla="*/ 2147483646 w 246"/>
              <a:gd name="T65" fmla="*/ 2147483646 h 258"/>
              <a:gd name="T66" fmla="*/ 2147483646 w 246"/>
              <a:gd name="T67" fmla="*/ 2147483646 h 258"/>
              <a:gd name="T68" fmla="*/ 2147483646 w 246"/>
              <a:gd name="T69" fmla="*/ 2147483646 h 258"/>
              <a:gd name="T70" fmla="*/ 2147483646 w 246"/>
              <a:gd name="T71" fmla="*/ 2147483646 h 258"/>
              <a:gd name="T72" fmla="*/ 2147483646 w 246"/>
              <a:gd name="T73" fmla="*/ 2147483646 h 258"/>
              <a:gd name="T74" fmla="*/ 2147483646 w 246"/>
              <a:gd name="T75" fmla="*/ 2147483646 h 258"/>
              <a:gd name="T76" fmla="*/ 2147483646 w 246"/>
              <a:gd name="T77" fmla="*/ 2147483646 h 258"/>
              <a:gd name="T78" fmla="*/ 2147483646 w 246"/>
              <a:gd name="T79" fmla="*/ 2147483646 h 258"/>
              <a:gd name="T80" fmla="*/ 2147483646 w 246"/>
              <a:gd name="T81" fmla="*/ 2147483646 h 258"/>
              <a:gd name="T82" fmla="*/ 2147483646 w 246"/>
              <a:gd name="T83" fmla="*/ 2147483646 h 258"/>
              <a:gd name="T84" fmla="*/ 2147483646 w 246"/>
              <a:gd name="T85" fmla="*/ 2147483646 h 258"/>
              <a:gd name="T86" fmla="*/ 2147483646 w 246"/>
              <a:gd name="T87" fmla="*/ 2147483646 h 258"/>
              <a:gd name="T88" fmla="*/ 2147483646 w 246"/>
              <a:gd name="T89" fmla="*/ 2147483646 h 258"/>
              <a:gd name="T90" fmla="*/ 2147483646 w 246"/>
              <a:gd name="T91" fmla="*/ 2147483646 h 258"/>
              <a:gd name="T92" fmla="*/ 2147483646 w 246"/>
              <a:gd name="T93" fmla="*/ 2147483646 h 258"/>
              <a:gd name="T94" fmla="*/ 2147483646 w 246"/>
              <a:gd name="T95" fmla="*/ 2147483646 h 258"/>
              <a:gd name="T96" fmla="*/ 2147483646 w 246"/>
              <a:gd name="T97" fmla="*/ 2147483646 h 258"/>
              <a:gd name="T98" fmla="*/ 2147483646 w 246"/>
              <a:gd name="T99" fmla="*/ 2147483646 h 258"/>
              <a:gd name="T100" fmla="*/ 2147483646 w 246"/>
              <a:gd name="T101" fmla="*/ 2147483646 h 258"/>
              <a:gd name="T102" fmla="*/ 2147483646 w 246"/>
              <a:gd name="T103" fmla="*/ 2147483646 h 258"/>
              <a:gd name="T104" fmla="*/ 2147483646 w 246"/>
              <a:gd name="T105" fmla="*/ 2147483646 h 258"/>
              <a:gd name="T106" fmla="*/ 2147483646 w 246"/>
              <a:gd name="T107" fmla="*/ 2147483646 h 258"/>
              <a:gd name="T108" fmla="*/ 2147483646 w 246"/>
              <a:gd name="T109" fmla="*/ 2147483646 h 258"/>
              <a:gd name="T110" fmla="*/ 2147483646 w 246"/>
              <a:gd name="T111" fmla="*/ 2147483646 h 258"/>
              <a:gd name="T112" fmla="*/ 2147483646 w 246"/>
              <a:gd name="T113" fmla="*/ 2147483646 h 2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6"/>
              <a:gd name="T172" fmla="*/ 0 h 258"/>
              <a:gd name="T173" fmla="*/ 246 w 246"/>
              <a:gd name="T174" fmla="*/ 258 h 25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6" h="258">
                <a:moveTo>
                  <a:pt x="0" y="0"/>
                </a:moveTo>
                <a:lnTo>
                  <a:pt x="18" y="0"/>
                </a:lnTo>
                <a:lnTo>
                  <a:pt x="18" y="6"/>
                </a:lnTo>
                <a:lnTo>
                  <a:pt x="24" y="6"/>
                </a:lnTo>
                <a:lnTo>
                  <a:pt x="24" y="12"/>
                </a:lnTo>
                <a:lnTo>
                  <a:pt x="24" y="36"/>
                </a:lnTo>
                <a:lnTo>
                  <a:pt x="42" y="36"/>
                </a:lnTo>
                <a:lnTo>
                  <a:pt x="42" y="54"/>
                </a:lnTo>
                <a:lnTo>
                  <a:pt x="54" y="54"/>
                </a:lnTo>
                <a:lnTo>
                  <a:pt x="60" y="54"/>
                </a:lnTo>
                <a:lnTo>
                  <a:pt x="60" y="60"/>
                </a:lnTo>
                <a:lnTo>
                  <a:pt x="72" y="60"/>
                </a:lnTo>
                <a:lnTo>
                  <a:pt x="72" y="78"/>
                </a:lnTo>
                <a:lnTo>
                  <a:pt x="72" y="90"/>
                </a:lnTo>
                <a:lnTo>
                  <a:pt x="72" y="96"/>
                </a:lnTo>
                <a:lnTo>
                  <a:pt x="78" y="96"/>
                </a:lnTo>
                <a:lnTo>
                  <a:pt x="78" y="102"/>
                </a:lnTo>
                <a:lnTo>
                  <a:pt x="78" y="108"/>
                </a:lnTo>
                <a:lnTo>
                  <a:pt x="84" y="108"/>
                </a:lnTo>
                <a:lnTo>
                  <a:pt x="84" y="114"/>
                </a:lnTo>
                <a:lnTo>
                  <a:pt x="90" y="114"/>
                </a:lnTo>
                <a:lnTo>
                  <a:pt x="90" y="120"/>
                </a:lnTo>
                <a:lnTo>
                  <a:pt x="96" y="120"/>
                </a:lnTo>
                <a:lnTo>
                  <a:pt x="96" y="126"/>
                </a:lnTo>
                <a:lnTo>
                  <a:pt x="96" y="132"/>
                </a:lnTo>
                <a:lnTo>
                  <a:pt x="102" y="132"/>
                </a:lnTo>
                <a:lnTo>
                  <a:pt x="102" y="144"/>
                </a:lnTo>
                <a:lnTo>
                  <a:pt x="114" y="144"/>
                </a:lnTo>
                <a:lnTo>
                  <a:pt x="114" y="150"/>
                </a:lnTo>
                <a:lnTo>
                  <a:pt x="120" y="150"/>
                </a:lnTo>
                <a:lnTo>
                  <a:pt x="120" y="156"/>
                </a:lnTo>
                <a:lnTo>
                  <a:pt x="132" y="156"/>
                </a:lnTo>
                <a:lnTo>
                  <a:pt x="138" y="156"/>
                </a:lnTo>
                <a:lnTo>
                  <a:pt x="138" y="162"/>
                </a:lnTo>
                <a:lnTo>
                  <a:pt x="156" y="162"/>
                </a:lnTo>
                <a:lnTo>
                  <a:pt x="156" y="174"/>
                </a:lnTo>
                <a:lnTo>
                  <a:pt x="162" y="174"/>
                </a:lnTo>
                <a:lnTo>
                  <a:pt x="162" y="180"/>
                </a:lnTo>
                <a:lnTo>
                  <a:pt x="162" y="192"/>
                </a:lnTo>
                <a:lnTo>
                  <a:pt x="180" y="192"/>
                </a:lnTo>
                <a:lnTo>
                  <a:pt x="180" y="210"/>
                </a:lnTo>
                <a:lnTo>
                  <a:pt x="186" y="210"/>
                </a:lnTo>
                <a:lnTo>
                  <a:pt x="186" y="216"/>
                </a:lnTo>
                <a:lnTo>
                  <a:pt x="198" y="216"/>
                </a:lnTo>
                <a:lnTo>
                  <a:pt x="198" y="222"/>
                </a:lnTo>
                <a:lnTo>
                  <a:pt x="204" y="222"/>
                </a:lnTo>
                <a:lnTo>
                  <a:pt x="204" y="234"/>
                </a:lnTo>
                <a:lnTo>
                  <a:pt x="228" y="234"/>
                </a:lnTo>
                <a:lnTo>
                  <a:pt x="228" y="240"/>
                </a:lnTo>
                <a:lnTo>
                  <a:pt x="234" y="240"/>
                </a:lnTo>
                <a:lnTo>
                  <a:pt x="234" y="246"/>
                </a:lnTo>
                <a:lnTo>
                  <a:pt x="240" y="246"/>
                </a:lnTo>
                <a:lnTo>
                  <a:pt x="240" y="252"/>
                </a:lnTo>
                <a:lnTo>
                  <a:pt x="246" y="252"/>
                </a:lnTo>
                <a:lnTo>
                  <a:pt x="246" y="25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18" name="Freeform 38"/>
          <p:cNvSpPr>
            <a:spLocks/>
          </p:cNvSpPr>
          <p:nvPr/>
        </p:nvSpPr>
        <p:spPr bwMode="gray">
          <a:xfrm>
            <a:off x="2678113" y="3422650"/>
            <a:ext cx="428625" cy="300038"/>
          </a:xfrm>
          <a:custGeom>
            <a:avLst/>
            <a:gdLst>
              <a:gd name="T0" fmla="*/ 0 w 270"/>
              <a:gd name="T1" fmla="*/ 0 h 198"/>
              <a:gd name="T2" fmla="*/ 2147483646 w 270"/>
              <a:gd name="T3" fmla="*/ 0 h 198"/>
              <a:gd name="T4" fmla="*/ 2147483646 w 270"/>
              <a:gd name="T5" fmla="*/ 2147483646 h 198"/>
              <a:gd name="T6" fmla="*/ 2147483646 w 270"/>
              <a:gd name="T7" fmla="*/ 2147483646 h 198"/>
              <a:gd name="T8" fmla="*/ 2147483646 w 270"/>
              <a:gd name="T9" fmla="*/ 2147483646 h 198"/>
              <a:gd name="T10" fmla="*/ 2147483646 w 270"/>
              <a:gd name="T11" fmla="*/ 2147483646 h 198"/>
              <a:gd name="T12" fmla="*/ 2147483646 w 270"/>
              <a:gd name="T13" fmla="*/ 2147483646 h 198"/>
              <a:gd name="T14" fmla="*/ 2147483646 w 270"/>
              <a:gd name="T15" fmla="*/ 2147483646 h 198"/>
              <a:gd name="T16" fmla="*/ 2147483646 w 270"/>
              <a:gd name="T17" fmla="*/ 2147483646 h 198"/>
              <a:gd name="T18" fmla="*/ 2147483646 w 270"/>
              <a:gd name="T19" fmla="*/ 2147483646 h 198"/>
              <a:gd name="T20" fmla="*/ 2147483646 w 270"/>
              <a:gd name="T21" fmla="*/ 2147483646 h 198"/>
              <a:gd name="T22" fmla="*/ 2147483646 w 270"/>
              <a:gd name="T23" fmla="*/ 2147483646 h 198"/>
              <a:gd name="T24" fmla="*/ 2147483646 w 270"/>
              <a:gd name="T25" fmla="*/ 2147483646 h 198"/>
              <a:gd name="T26" fmla="*/ 2147483646 w 270"/>
              <a:gd name="T27" fmla="*/ 2147483646 h 198"/>
              <a:gd name="T28" fmla="*/ 2147483646 w 270"/>
              <a:gd name="T29" fmla="*/ 2147483646 h 198"/>
              <a:gd name="T30" fmla="*/ 2147483646 w 270"/>
              <a:gd name="T31" fmla="*/ 2147483646 h 198"/>
              <a:gd name="T32" fmla="*/ 2147483646 w 270"/>
              <a:gd name="T33" fmla="*/ 2147483646 h 198"/>
              <a:gd name="T34" fmla="*/ 2147483646 w 270"/>
              <a:gd name="T35" fmla="*/ 2147483646 h 198"/>
              <a:gd name="T36" fmla="*/ 2147483646 w 270"/>
              <a:gd name="T37" fmla="*/ 2147483646 h 198"/>
              <a:gd name="T38" fmla="*/ 2147483646 w 270"/>
              <a:gd name="T39" fmla="*/ 2147483646 h 198"/>
              <a:gd name="T40" fmla="*/ 2147483646 w 270"/>
              <a:gd name="T41" fmla="*/ 2147483646 h 198"/>
              <a:gd name="T42" fmla="*/ 2147483646 w 270"/>
              <a:gd name="T43" fmla="*/ 2147483646 h 198"/>
              <a:gd name="T44" fmla="*/ 2147483646 w 270"/>
              <a:gd name="T45" fmla="*/ 2147483646 h 198"/>
              <a:gd name="T46" fmla="*/ 2147483646 w 270"/>
              <a:gd name="T47" fmla="*/ 2147483646 h 198"/>
              <a:gd name="T48" fmla="*/ 2147483646 w 270"/>
              <a:gd name="T49" fmla="*/ 2147483646 h 198"/>
              <a:gd name="T50" fmla="*/ 2147483646 w 270"/>
              <a:gd name="T51" fmla="*/ 2147483646 h 198"/>
              <a:gd name="T52" fmla="*/ 2147483646 w 270"/>
              <a:gd name="T53" fmla="*/ 2147483646 h 198"/>
              <a:gd name="T54" fmla="*/ 2147483646 w 270"/>
              <a:gd name="T55" fmla="*/ 2147483646 h 198"/>
              <a:gd name="T56" fmla="*/ 2147483646 w 270"/>
              <a:gd name="T57" fmla="*/ 2147483646 h 198"/>
              <a:gd name="T58" fmla="*/ 2147483646 w 270"/>
              <a:gd name="T59" fmla="*/ 2147483646 h 198"/>
              <a:gd name="T60" fmla="*/ 2147483646 w 270"/>
              <a:gd name="T61" fmla="*/ 2147483646 h 198"/>
              <a:gd name="T62" fmla="*/ 2147483646 w 270"/>
              <a:gd name="T63" fmla="*/ 2147483646 h 198"/>
              <a:gd name="T64" fmla="*/ 2147483646 w 270"/>
              <a:gd name="T65" fmla="*/ 2147483646 h 198"/>
              <a:gd name="T66" fmla="*/ 2147483646 w 270"/>
              <a:gd name="T67" fmla="*/ 2147483646 h 198"/>
              <a:gd name="T68" fmla="*/ 2147483646 w 270"/>
              <a:gd name="T69" fmla="*/ 2147483646 h 198"/>
              <a:gd name="T70" fmla="*/ 2147483646 w 270"/>
              <a:gd name="T71" fmla="*/ 2147483646 h 198"/>
              <a:gd name="T72" fmla="*/ 2147483646 w 270"/>
              <a:gd name="T73" fmla="*/ 2147483646 h 198"/>
              <a:gd name="T74" fmla="*/ 2147483646 w 270"/>
              <a:gd name="T75" fmla="*/ 2147483646 h 198"/>
              <a:gd name="T76" fmla="*/ 2147483646 w 270"/>
              <a:gd name="T77" fmla="*/ 2147483646 h 198"/>
              <a:gd name="T78" fmla="*/ 2147483646 w 270"/>
              <a:gd name="T79" fmla="*/ 2147483646 h 198"/>
              <a:gd name="T80" fmla="*/ 2147483646 w 270"/>
              <a:gd name="T81" fmla="*/ 2147483646 h 198"/>
              <a:gd name="T82" fmla="*/ 2147483646 w 270"/>
              <a:gd name="T83" fmla="*/ 2147483646 h 198"/>
              <a:gd name="T84" fmla="*/ 2147483646 w 270"/>
              <a:gd name="T85" fmla="*/ 2147483646 h 198"/>
              <a:gd name="T86" fmla="*/ 2147483646 w 270"/>
              <a:gd name="T87" fmla="*/ 2147483646 h 198"/>
              <a:gd name="T88" fmla="*/ 2147483646 w 270"/>
              <a:gd name="T89" fmla="*/ 2147483646 h 198"/>
              <a:gd name="T90" fmla="*/ 2147483646 w 270"/>
              <a:gd name="T91" fmla="*/ 2147483646 h 198"/>
              <a:gd name="T92" fmla="*/ 2147483646 w 270"/>
              <a:gd name="T93" fmla="*/ 2147483646 h 198"/>
              <a:gd name="T94" fmla="*/ 2147483646 w 270"/>
              <a:gd name="T95" fmla="*/ 2147483646 h 198"/>
              <a:gd name="T96" fmla="*/ 2147483646 w 270"/>
              <a:gd name="T97" fmla="*/ 2147483646 h 198"/>
              <a:gd name="T98" fmla="*/ 2147483646 w 270"/>
              <a:gd name="T99" fmla="*/ 2147483646 h 198"/>
              <a:gd name="T100" fmla="*/ 2147483646 w 270"/>
              <a:gd name="T101" fmla="*/ 2147483646 h 198"/>
              <a:gd name="T102" fmla="*/ 2147483646 w 270"/>
              <a:gd name="T103" fmla="*/ 2147483646 h 198"/>
              <a:gd name="T104" fmla="*/ 2147483646 w 270"/>
              <a:gd name="T105" fmla="*/ 2147483646 h 198"/>
              <a:gd name="T106" fmla="*/ 2147483646 w 270"/>
              <a:gd name="T107" fmla="*/ 2147483646 h 198"/>
              <a:gd name="T108" fmla="*/ 2147483646 w 270"/>
              <a:gd name="T109" fmla="*/ 2147483646 h 198"/>
              <a:gd name="T110" fmla="*/ 2147483646 w 270"/>
              <a:gd name="T111" fmla="*/ 2147483646 h 1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0"/>
              <a:gd name="T169" fmla="*/ 0 h 198"/>
              <a:gd name="T170" fmla="*/ 270 w 270"/>
              <a:gd name="T171" fmla="*/ 198 h 1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0" h="198">
                <a:moveTo>
                  <a:pt x="0" y="0"/>
                </a:moveTo>
                <a:lnTo>
                  <a:pt x="6" y="0"/>
                </a:lnTo>
                <a:lnTo>
                  <a:pt x="6" y="18"/>
                </a:lnTo>
                <a:lnTo>
                  <a:pt x="24" y="18"/>
                </a:lnTo>
                <a:lnTo>
                  <a:pt x="24" y="24"/>
                </a:lnTo>
                <a:lnTo>
                  <a:pt x="42" y="24"/>
                </a:lnTo>
                <a:lnTo>
                  <a:pt x="42" y="36"/>
                </a:lnTo>
                <a:lnTo>
                  <a:pt x="54" y="36"/>
                </a:lnTo>
                <a:lnTo>
                  <a:pt x="54" y="42"/>
                </a:lnTo>
                <a:lnTo>
                  <a:pt x="72" y="42"/>
                </a:lnTo>
                <a:lnTo>
                  <a:pt x="72" y="48"/>
                </a:lnTo>
                <a:lnTo>
                  <a:pt x="84" y="48"/>
                </a:lnTo>
                <a:lnTo>
                  <a:pt x="84" y="60"/>
                </a:lnTo>
                <a:lnTo>
                  <a:pt x="84" y="66"/>
                </a:lnTo>
                <a:lnTo>
                  <a:pt x="90" y="66"/>
                </a:lnTo>
                <a:lnTo>
                  <a:pt x="90" y="72"/>
                </a:lnTo>
                <a:lnTo>
                  <a:pt x="102" y="72"/>
                </a:lnTo>
                <a:lnTo>
                  <a:pt x="102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96"/>
                </a:lnTo>
                <a:lnTo>
                  <a:pt x="132" y="96"/>
                </a:lnTo>
                <a:lnTo>
                  <a:pt x="132" y="102"/>
                </a:lnTo>
                <a:lnTo>
                  <a:pt x="144" y="102"/>
                </a:lnTo>
                <a:lnTo>
                  <a:pt x="144" y="108"/>
                </a:lnTo>
                <a:lnTo>
                  <a:pt x="150" y="108"/>
                </a:lnTo>
                <a:lnTo>
                  <a:pt x="150" y="114"/>
                </a:lnTo>
                <a:lnTo>
                  <a:pt x="162" y="114"/>
                </a:lnTo>
                <a:lnTo>
                  <a:pt x="162" y="120"/>
                </a:lnTo>
                <a:lnTo>
                  <a:pt x="168" y="120"/>
                </a:lnTo>
                <a:lnTo>
                  <a:pt x="168" y="126"/>
                </a:lnTo>
                <a:lnTo>
                  <a:pt x="174" y="126"/>
                </a:lnTo>
                <a:lnTo>
                  <a:pt x="174" y="132"/>
                </a:lnTo>
                <a:lnTo>
                  <a:pt x="180" y="132"/>
                </a:lnTo>
                <a:lnTo>
                  <a:pt x="204" y="132"/>
                </a:lnTo>
                <a:lnTo>
                  <a:pt x="204" y="138"/>
                </a:lnTo>
                <a:lnTo>
                  <a:pt x="210" y="138"/>
                </a:lnTo>
                <a:lnTo>
                  <a:pt x="210" y="150"/>
                </a:lnTo>
                <a:lnTo>
                  <a:pt x="216" y="150"/>
                </a:lnTo>
                <a:lnTo>
                  <a:pt x="216" y="156"/>
                </a:lnTo>
                <a:lnTo>
                  <a:pt x="222" y="156"/>
                </a:lnTo>
                <a:lnTo>
                  <a:pt x="228" y="156"/>
                </a:lnTo>
                <a:lnTo>
                  <a:pt x="228" y="174"/>
                </a:lnTo>
                <a:lnTo>
                  <a:pt x="234" y="174"/>
                </a:lnTo>
                <a:lnTo>
                  <a:pt x="234" y="180"/>
                </a:lnTo>
                <a:lnTo>
                  <a:pt x="240" y="180"/>
                </a:lnTo>
                <a:lnTo>
                  <a:pt x="240" y="186"/>
                </a:lnTo>
                <a:lnTo>
                  <a:pt x="246" y="186"/>
                </a:lnTo>
                <a:lnTo>
                  <a:pt x="246" y="192"/>
                </a:lnTo>
                <a:lnTo>
                  <a:pt x="252" y="192"/>
                </a:lnTo>
                <a:lnTo>
                  <a:pt x="252" y="198"/>
                </a:lnTo>
                <a:lnTo>
                  <a:pt x="270" y="19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19" name="Freeform 39"/>
          <p:cNvSpPr>
            <a:spLocks/>
          </p:cNvSpPr>
          <p:nvPr/>
        </p:nvSpPr>
        <p:spPr bwMode="gray">
          <a:xfrm>
            <a:off x="3106738" y="3722688"/>
            <a:ext cx="581025" cy="363537"/>
          </a:xfrm>
          <a:custGeom>
            <a:avLst/>
            <a:gdLst>
              <a:gd name="T0" fmla="*/ 0 w 366"/>
              <a:gd name="T1" fmla="*/ 0 h 240"/>
              <a:gd name="T2" fmla="*/ 2147483646 w 366"/>
              <a:gd name="T3" fmla="*/ 0 h 240"/>
              <a:gd name="T4" fmla="*/ 2147483646 w 366"/>
              <a:gd name="T5" fmla="*/ 2147483646 h 240"/>
              <a:gd name="T6" fmla="*/ 2147483646 w 366"/>
              <a:gd name="T7" fmla="*/ 2147483646 h 240"/>
              <a:gd name="T8" fmla="*/ 2147483646 w 366"/>
              <a:gd name="T9" fmla="*/ 2147483646 h 240"/>
              <a:gd name="T10" fmla="*/ 2147483646 w 366"/>
              <a:gd name="T11" fmla="*/ 2147483646 h 240"/>
              <a:gd name="T12" fmla="*/ 2147483646 w 366"/>
              <a:gd name="T13" fmla="*/ 2147483646 h 240"/>
              <a:gd name="T14" fmla="*/ 2147483646 w 366"/>
              <a:gd name="T15" fmla="*/ 2147483646 h 240"/>
              <a:gd name="T16" fmla="*/ 2147483646 w 366"/>
              <a:gd name="T17" fmla="*/ 2147483646 h 240"/>
              <a:gd name="T18" fmla="*/ 2147483646 w 366"/>
              <a:gd name="T19" fmla="*/ 2147483646 h 240"/>
              <a:gd name="T20" fmla="*/ 2147483646 w 366"/>
              <a:gd name="T21" fmla="*/ 2147483646 h 240"/>
              <a:gd name="T22" fmla="*/ 2147483646 w 366"/>
              <a:gd name="T23" fmla="*/ 2147483646 h 240"/>
              <a:gd name="T24" fmla="*/ 2147483646 w 366"/>
              <a:gd name="T25" fmla="*/ 2147483646 h 240"/>
              <a:gd name="T26" fmla="*/ 2147483646 w 366"/>
              <a:gd name="T27" fmla="*/ 2147483646 h 240"/>
              <a:gd name="T28" fmla="*/ 2147483646 w 366"/>
              <a:gd name="T29" fmla="*/ 2147483646 h 240"/>
              <a:gd name="T30" fmla="*/ 2147483646 w 366"/>
              <a:gd name="T31" fmla="*/ 2147483646 h 240"/>
              <a:gd name="T32" fmla="*/ 2147483646 w 366"/>
              <a:gd name="T33" fmla="*/ 2147483646 h 240"/>
              <a:gd name="T34" fmla="*/ 2147483646 w 366"/>
              <a:gd name="T35" fmla="*/ 2147483646 h 240"/>
              <a:gd name="T36" fmla="*/ 2147483646 w 366"/>
              <a:gd name="T37" fmla="*/ 2147483646 h 240"/>
              <a:gd name="T38" fmla="*/ 2147483646 w 366"/>
              <a:gd name="T39" fmla="*/ 2147483646 h 240"/>
              <a:gd name="T40" fmla="*/ 2147483646 w 366"/>
              <a:gd name="T41" fmla="*/ 2147483646 h 240"/>
              <a:gd name="T42" fmla="*/ 2147483646 w 366"/>
              <a:gd name="T43" fmla="*/ 2147483646 h 240"/>
              <a:gd name="T44" fmla="*/ 2147483646 w 366"/>
              <a:gd name="T45" fmla="*/ 2147483646 h 240"/>
              <a:gd name="T46" fmla="*/ 2147483646 w 366"/>
              <a:gd name="T47" fmla="*/ 2147483646 h 240"/>
              <a:gd name="T48" fmla="*/ 2147483646 w 366"/>
              <a:gd name="T49" fmla="*/ 2147483646 h 240"/>
              <a:gd name="T50" fmla="*/ 2147483646 w 366"/>
              <a:gd name="T51" fmla="*/ 2147483646 h 240"/>
              <a:gd name="T52" fmla="*/ 2147483646 w 366"/>
              <a:gd name="T53" fmla="*/ 2147483646 h 240"/>
              <a:gd name="T54" fmla="*/ 2147483646 w 366"/>
              <a:gd name="T55" fmla="*/ 2147483646 h 240"/>
              <a:gd name="T56" fmla="*/ 2147483646 w 366"/>
              <a:gd name="T57" fmla="*/ 2147483646 h 240"/>
              <a:gd name="T58" fmla="*/ 2147483646 w 366"/>
              <a:gd name="T59" fmla="*/ 2147483646 h 240"/>
              <a:gd name="T60" fmla="*/ 2147483646 w 366"/>
              <a:gd name="T61" fmla="*/ 2147483646 h 240"/>
              <a:gd name="T62" fmla="*/ 2147483646 w 366"/>
              <a:gd name="T63" fmla="*/ 2147483646 h 240"/>
              <a:gd name="T64" fmla="*/ 2147483646 w 366"/>
              <a:gd name="T65" fmla="*/ 2147483646 h 240"/>
              <a:gd name="T66" fmla="*/ 2147483646 w 366"/>
              <a:gd name="T67" fmla="*/ 2147483646 h 240"/>
              <a:gd name="T68" fmla="*/ 2147483646 w 366"/>
              <a:gd name="T69" fmla="*/ 2147483646 h 240"/>
              <a:gd name="T70" fmla="*/ 2147483646 w 366"/>
              <a:gd name="T71" fmla="*/ 2147483646 h 240"/>
              <a:gd name="T72" fmla="*/ 2147483646 w 366"/>
              <a:gd name="T73" fmla="*/ 2147483646 h 240"/>
              <a:gd name="T74" fmla="*/ 2147483646 w 366"/>
              <a:gd name="T75" fmla="*/ 2147483646 h 240"/>
              <a:gd name="T76" fmla="*/ 2147483646 w 366"/>
              <a:gd name="T77" fmla="*/ 2147483646 h 240"/>
              <a:gd name="T78" fmla="*/ 2147483646 w 366"/>
              <a:gd name="T79" fmla="*/ 2147483646 h 240"/>
              <a:gd name="T80" fmla="*/ 2147483646 w 366"/>
              <a:gd name="T81" fmla="*/ 2147483646 h 240"/>
              <a:gd name="T82" fmla="*/ 2147483646 w 366"/>
              <a:gd name="T83" fmla="*/ 2147483646 h 240"/>
              <a:gd name="T84" fmla="*/ 2147483646 w 366"/>
              <a:gd name="T85" fmla="*/ 2147483646 h 240"/>
              <a:gd name="T86" fmla="*/ 2147483646 w 366"/>
              <a:gd name="T87" fmla="*/ 2147483646 h 240"/>
              <a:gd name="T88" fmla="*/ 2147483646 w 366"/>
              <a:gd name="T89" fmla="*/ 2147483646 h 240"/>
              <a:gd name="T90" fmla="*/ 2147483646 w 366"/>
              <a:gd name="T91" fmla="*/ 2147483646 h 240"/>
              <a:gd name="T92" fmla="*/ 2147483646 w 366"/>
              <a:gd name="T93" fmla="*/ 2147483646 h 240"/>
              <a:gd name="T94" fmla="*/ 2147483646 w 366"/>
              <a:gd name="T95" fmla="*/ 2147483646 h 240"/>
              <a:gd name="T96" fmla="*/ 2147483646 w 366"/>
              <a:gd name="T97" fmla="*/ 2147483646 h 240"/>
              <a:gd name="T98" fmla="*/ 2147483646 w 366"/>
              <a:gd name="T99" fmla="*/ 2147483646 h 240"/>
              <a:gd name="T100" fmla="*/ 2147483646 w 366"/>
              <a:gd name="T101" fmla="*/ 2147483646 h 240"/>
              <a:gd name="T102" fmla="*/ 2147483646 w 366"/>
              <a:gd name="T103" fmla="*/ 2147483646 h 240"/>
              <a:gd name="T104" fmla="*/ 2147483646 w 366"/>
              <a:gd name="T105" fmla="*/ 2147483646 h 240"/>
              <a:gd name="T106" fmla="*/ 2147483646 w 366"/>
              <a:gd name="T107" fmla="*/ 2147483646 h 240"/>
              <a:gd name="T108" fmla="*/ 2147483646 w 366"/>
              <a:gd name="T109" fmla="*/ 2147483646 h 240"/>
              <a:gd name="T110" fmla="*/ 2147483646 w 366"/>
              <a:gd name="T111" fmla="*/ 2147483646 h 240"/>
              <a:gd name="T112" fmla="*/ 2147483646 w 366"/>
              <a:gd name="T113" fmla="*/ 2147483646 h 240"/>
              <a:gd name="T114" fmla="*/ 2147483646 w 366"/>
              <a:gd name="T115" fmla="*/ 2147483646 h 240"/>
              <a:gd name="T116" fmla="*/ 2147483646 w 366"/>
              <a:gd name="T117" fmla="*/ 2147483646 h 2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6"/>
              <a:gd name="T178" fmla="*/ 0 h 240"/>
              <a:gd name="T179" fmla="*/ 366 w 366"/>
              <a:gd name="T180" fmla="*/ 240 h 2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6" h="240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8"/>
                </a:lnTo>
                <a:lnTo>
                  <a:pt x="18" y="18"/>
                </a:lnTo>
                <a:lnTo>
                  <a:pt x="18" y="24"/>
                </a:lnTo>
                <a:lnTo>
                  <a:pt x="24" y="24"/>
                </a:lnTo>
                <a:lnTo>
                  <a:pt x="24" y="30"/>
                </a:lnTo>
                <a:lnTo>
                  <a:pt x="48" y="30"/>
                </a:lnTo>
                <a:lnTo>
                  <a:pt x="48" y="36"/>
                </a:lnTo>
                <a:lnTo>
                  <a:pt x="54" y="36"/>
                </a:lnTo>
                <a:lnTo>
                  <a:pt x="54" y="42"/>
                </a:lnTo>
                <a:lnTo>
                  <a:pt x="96" y="42"/>
                </a:lnTo>
                <a:lnTo>
                  <a:pt x="114" y="42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6" y="54"/>
                </a:lnTo>
                <a:lnTo>
                  <a:pt x="126" y="60"/>
                </a:lnTo>
                <a:lnTo>
                  <a:pt x="150" y="60"/>
                </a:lnTo>
                <a:lnTo>
                  <a:pt x="150" y="66"/>
                </a:lnTo>
                <a:lnTo>
                  <a:pt x="150" y="72"/>
                </a:lnTo>
                <a:lnTo>
                  <a:pt x="156" y="72"/>
                </a:lnTo>
                <a:lnTo>
                  <a:pt x="156" y="78"/>
                </a:lnTo>
                <a:lnTo>
                  <a:pt x="162" y="78"/>
                </a:lnTo>
                <a:lnTo>
                  <a:pt x="162" y="84"/>
                </a:lnTo>
                <a:lnTo>
                  <a:pt x="168" y="84"/>
                </a:lnTo>
                <a:lnTo>
                  <a:pt x="168" y="90"/>
                </a:lnTo>
                <a:lnTo>
                  <a:pt x="168" y="96"/>
                </a:lnTo>
                <a:lnTo>
                  <a:pt x="210" y="96"/>
                </a:lnTo>
                <a:lnTo>
                  <a:pt x="210" y="102"/>
                </a:lnTo>
                <a:lnTo>
                  <a:pt x="216" y="102"/>
                </a:lnTo>
                <a:lnTo>
                  <a:pt x="216" y="108"/>
                </a:lnTo>
                <a:lnTo>
                  <a:pt x="222" y="108"/>
                </a:lnTo>
                <a:lnTo>
                  <a:pt x="222" y="114"/>
                </a:lnTo>
                <a:lnTo>
                  <a:pt x="276" y="114"/>
                </a:lnTo>
                <a:lnTo>
                  <a:pt x="276" y="120"/>
                </a:lnTo>
                <a:lnTo>
                  <a:pt x="276" y="126"/>
                </a:lnTo>
                <a:lnTo>
                  <a:pt x="288" y="126"/>
                </a:lnTo>
                <a:lnTo>
                  <a:pt x="288" y="144"/>
                </a:lnTo>
                <a:lnTo>
                  <a:pt x="294" y="144"/>
                </a:lnTo>
                <a:lnTo>
                  <a:pt x="294" y="156"/>
                </a:lnTo>
                <a:lnTo>
                  <a:pt x="306" y="156"/>
                </a:lnTo>
                <a:lnTo>
                  <a:pt x="318" y="156"/>
                </a:lnTo>
                <a:lnTo>
                  <a:pt x="318" y="168"/>
                </a:lnTo>
                <a:lnTo>
                  <a:pt x="324" y="168"/>
                </a:lnTo>
                <a:lnTo>
                  <a:pt x="324" y="186"/>
                </a:lnTo>
                <a:lnTo>
                  <a:pt x="330" y="186"/>
                </a:lnTo>
                <a:lnTo>
                  <a:pt x="330" y="192"/>
                </a:lnTo>
                <a:lnTo>
                  <a:pt x="342" y="192"/>
                </a:lnTo>
                <a:lnTo>
                  <a:pt x="348" y="192"/>
                </a:lnTo>
                <a:lnTo>
                  <a:pt x="348" y="198"/>
                </a:lnTo>
                <a:lnTo>
                  <a:pt x="354" y="198"/>
                </a:lnTo>
                <a:lnTo>
                  <a:pt x="354" y="210"/>
                </a:lnTo>
                <a:lnTo>
                  <a:pt x="360" y="210"/>
                </a:lnTo>
                <a:lnTo>
                  <a:pt x="360" y="228"/>
                </a:lnTo>
                <a:lnTo>
                  <a:pt x="366" y="228"/>
                </a:lnTo>
                <a:lnTo>
                  <a:pt x="366" y="240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0" name="Freeform 40"/>
          <p:cNvSpPr>
            <a:spLocks/>
          </p:cNvSpPr>
          <p:nvPr/>
        </p:nvSpPr>
        <p:spPr bwMode="gray">
          <a:xfrm>
            <a:off x="3687763" y="4086225"/>
            <a:ext cx="809625" cy="354013"/>
          </a:xfrm>
          <a:custGeom>
            <a:avLst/>
            <a:gdLst>
              <a:gd name="T0" fmla="*/ 0 w 510"/>
              <a:gd name="T1" fmla="*/ 0 h 234"/>
              <a:gd name="T2" fmla="*/ 2147483646 w 510"/>
              <a:gd name="T3" fmla="*/ 0 h 234"/>
              <a:gd name="T4" fmla="*/ 2147483646 w 510"/>
              <a:gd name="T5" fmla="*/ 0 h 234"/>
              <a:gd name="T6" fmla="*/ 2147483646 w 510"/>
              <a:gd name="T7" fmla="*/ 2147483646 h 234"/>
              <a:gd name="T8" fmla="*/ 2147483646 w 510"/>
              <a:gd name="T9" fmla="*/ 2147483646 h 234"/>
              <a:gd name="T10" fmla="*/ 2147483646 w 510"/>
              <a:gd name="T11" fmla="*/ 2147483646 h 234"/>
              <a:gd name="T12" fmla="*/ 2147483646 w 510"/>
              <a:gd name="T13" fmla="*/ 2147483646 h 234"/>
              <a:gd name="T14" fmla="*/ 2147483646 w 510"/>
              <a:gd name="T15" fmla="*/ 2147483646 h 234"/>
              <a:gd name="T16" fmla="*/ 2147483646 w 510"/>
              <a:gd name="T17" fmla="*/ 2147483646 h 234"/>
              <a:gd name="T18" fmla="*/ 2147483646 w 510"/>
              <a:gd name="T19" fmla="*/ 2147483646 h 234"/>
              <a:gd name="T20" fmla="*/ 2147483646 w 510"/>
              <a:gd name="T21" fmla="*/ 2147483646 h 234"/>
              <a:gd name="T22" fmla="*/ 2147483646 w 510"/>
              <a:gd name="T23" fmla="*/ 2147483646 h 234"/>
              <a:gd name="T24" fmla="*/ 2147483646 w 510"/>
              <a:gd name="T25" fmla="*/ 2147483646 h 234"/>
              <a:gd name="T26" fmla="*/ 2147483646 w 510"/>
              <a:gd name="T27" fmla="*/ 2147483646 h 234"/>
              <a:gd name="T28" fmla="*/ 2147483646 w 510"/>
              <a:gd name="T29" fmla="*/ 2147483646 h 234"/>
              <a:gd name="T30" fmla="*/ 2147483646 w 510"/>
              <a:gd name="T31" fmla="*/ 2147483646 h 234"/>
              <a:gd name="T32" fmla="*/ 2147483646 w 510"/>
              <a:gd name="T33" fmla="*/ 2147483646 h 234"/>
              <a:gd name="T34" fmla="*/ 2147483646 w 510"/>
              <a:gd name="T35" fmla="*/ 2147483646 h 234"/>
              <a:gd name="T36" fmla="*/ 2147483646 w 510"/>
              <a:gd name="T37" fmla="*/ 2147483646 h 234"/>
              <a:gd name="T38" fmla="*/ 2147483646 w 510"/>
              <a:gd name="T39" fmla="*/ 2147483646 h 234"/>
              <a:gd name="T40" fmla="*/ 2147483646 w 510"/>
              <a:gd name="T41" fmla="*/ 2147483646 h 234"/>
              <a:gd name="T42" fmla="*/ 2147483646 w 510"/>
              <a:gd name="T43" fmla="*/ 2147483646 h 234"/>
              <a:gd name="T44" fmla="*/ 2147483646 w 510"/>
              <a:gd name="T45" fmla="*/ 2147483646 h 234"/>
              <a:gd name="T46" fmla="*/ 2147483646 w 510"/>
              <a:gd name="T47" fmla="*/ 2147483646 h 234"/>
              <a:gd name="T48" fmla="*/ 2147483646 w 510"/>
              <a:gd name="T49" fmla="*/ 2147483646 h 234"/>
              <a:gd name="T50" fmla="*/ 2147483646 w 510"/>
              <a:gd name="T51" fmla="*/ 2147483646 h 234"/>
              <a:gd name="T52" fmla="*/ 2147483646 w 510"/>
              <a:gd name="T53" fmla="*/ 2147483646 h 234"/>
              <a:gd name="T54" fmla="*/ 2147483646 w 510"/>
              <a:gd name="T55" fmla="*/ 2147483646 h 234"/>
              <a:gd name="T56" fmla="*/ 2147483646 w 510"/>
              <a:gd name="T57" fmla="*/ 2147483646 h 234"/>
              <a:gd name="T58" fmla="*/ 2147483646 w 510"/>
              <a:gd name="T59" fmla="*/ 2147483646 h 234"/>
              <a:gd name="T60" fmla="*/ 2147483646 w 510"/>
              <a:gd name="T61" fmla="*/ 2147483646 h 234"/>
              <a:gd name="T62" fmla="*/ 2147483646 w 510"/>
              <a:gd name="T63" fmla="*/ 2147483646 h 234"/>
              <a:gd name="T64" fmla="*/ 2147483646 w 510"/>
              <a:gd name="T65" fmla="*/ 2147483646 h 234"/>
              <a:gd name="T66" fmla="*/ 2147483646 w 510"/>
              <a:gd name="T67" fmla="*/ 2147483646 h 234"/>
              <a:gd name="T68" fmla="*/ 2147483646 w 510"/>
              <a:gd name="T69" fmla="*/ 2147483646 h 234"/>
              <a:gd name="T70" fmla="*/ 2147483646 w 510"/>
              <a:gd name="T71" fmla="*/ 2147483646 h 234"/>
              <a:gd name="T72" fmla="*/ 2147483646 w 510"/>
              <a:gd name="T73" fmla="*/ 2147483646 h 234"/>
              <a:gd name="T74" fmla="*/ 2147483646 w 510"/>
              <a:gd name="T75" fmla="*/ 2147483646 h 234"/>
              <a:gd name="T76" fmla="*/ 2147483646 w 510"/>
              <a:gd name="T77" fmla="*/ 2147483646 h 234"/>
              <a:gd name="T78" fmla="*/ 2147483646 w 510"/>
              <a:gd name="T79" fmla="*/ 2147483646 h 234"/>
              <a:gd name="T80" fmla="*/ 2147483646 w 510"/>
              <a:gd name="T81" fmla="*/ 2147483646 h 234"/>
              <a:gd name="T82" fmla="*/ 2147483646 w 510"/>
              <a:gd name="T83" fmla="*/ 2147483646 h 234"/>
              <a:gd name="T84" fmla="*/ 2147483646 w 510"/>
              <a:gd name="T85" fmla="*/ 2147483646 h 234"/>
              <a:gd name="T86" fmla="*/ 2147483646 w 510"/>
              <a:gd name="T87" fmla="*/ 2147483646 h 234"/>
              <a:gd name="T88" fmla="*/ 2147483646 w 510"/>
              <a:gd name="T89" fmla="*/ 2147483646 h 234"/>
              <a:gd name="T90" fmla="*/ 2147483646 w 510"/>
              <a:gd name="T91" fmla="*/ 2147483646 h 234"/>
              <a:gd name="T92" fmla="*/ 2147483646 w 510"/>
              <a:gd name="T93" fmla="*/ 2147483646 h 234"/>
              <a:gd name="T94" fmla="*/ 2147483646 w 510"/>
              <a:gd name="T95" fmla="*/ 2147483646 h 234"/>
              <a:gd name="T96" fmla="*/ 2147483646 w 510"/>
              <a:gd name="T97" fmla="*/ 2147483646 h 234"/>
              <a:gd name="T98" fmla="*/ 2147483646 w 510"/>
              <a:gd name="T99" fmla="*/ 2147483646 h 234"/>
              <a:gd name="T100" fmla="*/ 2147483646 w 510"/>
              <a:gd name="T101" fmla="*/ 2147483646 h 234"/>
              <a:gd name="T102" fmla="*/ 2147483646 w 510"/>
              <a:gd name="T103" fmla="*/ 2147483646 h 234"/>
              <a:gd name="T104" fmla="*/ 2147483646 w 510"/>
              <a:gd name="T105" fmla="*/ 2147483646 h 234"/>
              <a:gd name="T106" fmla="*/ 2147483646 w 510"/>
              <a:gd name="T107" fmla="*/ 2147483646 h 234"/>
              <a:gd name="T108" fmla="*/ 2147483646 w 510"/>
              <a:gd name="T109" fmla="*/ 2147483646 h 234"/>
              <a:gd name="T110" fmla="*/ 2147483646 w 510"/>
              <a:gd name="T111" fmla="*/ 2147483646 h 234"/>
              <a:gd name="T112" fmla="*/ 2147483646 w 510"/>
              <a:gd name="T113" fmla="*/ 2147483646 h 234"/>
              <a:gd name="T114" fmla="*/ 2147483646 w 510"/>
              <a:gd name="T115" fmla="*/ 2147483646 h 234"/>
              <a:gd name="T116" fmla="*/ 2147483646 w 510"/>
              <a:gd name="T117" fmla="*/ 2147483646 h 234"/>
              <a:gd name="T118" fmla="*/ 2147483646 w 510"/>
              <a:gd name="T119" fmla="*/ 2147483646 h 234"/>
              <a:gd name="T120" fmla="*/ 2147483646 w 510"/>
              <a:gd name="T121" fmla="*/ 2147483646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0"/>
              <a:gd name="T184" fmla="*/ 0 h 234"/>
              <a:gd name="T185" fmla="*/ 510 w 510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0" h="234">
                <a:moveTo>
                  <a:pt x="0" y="0"/>
                </a:move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36" y="12"/>
                </a:lnTo>
                <a:lnTo>
                  <a:pt x="54" y="12"/>
                </a:lnTo>
                <a:lnTo>
                  <a:pt x="54" y="18"/>
                </a:lnTo>
                <a:lnTo>
                  <a:pt x="66" y="18"/>
                </a:lnTo>
                <a:lnTo>
                  <a:pt x="66" y="30"/>
                </a:lnTo>
                <a:lnTo>
                  <a:pt x="84" y="30"/>
                </a:lnTo>
                <a:lnTo>
                  <a:pt x="84" y="36"/>
                </a:lnTo>
                <a:lnTo>
                  <a:pt x="90" y="36"/>
                </a:lnTo>
                <a:lnTo>
                  <a:pt x="96" y="36"/>
                </a:lnTo>
                <a:lnTo>
                  <a:pt x="96" y="42"/>
                </a:lnTo>
                <a:lnTo>
                  <a:pt x="102" y="42"/>
                </a:lnTo>
                <a:lnTo>
                  <a:pt x="102" y="54"/>
                </a:lnTo>
                <a:lnTo>
                  <a:pt x="108" y="54"/>
                </a:lnTo>
                <a:lnTo>
                  <a:pt x="108" y="60"/>
                </a:lnTo>
                <a:lnTo>
                  <a:pt x="120" y="60"/>
                </a:lnTo>
                <a:lnTo>
                  <a:pt x="120" y="72"/>
                </a:lnTo>
                <a:lnTo>
                  <a:pt x="144" y="72"/>
                </a:lnTo>
                <a:lnTo>
                  <a:pt x="144" y="78"/>
                </a:lnTo>
                <a:lnTo>
                  <a:pt x="162" y="78"/>
                </a:lnTo>
                <a:lnTo>
                  <a:pt x="162" y="84"/>
                </a:lnTo>
                <a:lnTo>
                  <a:pt x="180" y="84"/>
                </a:lnTo>
                <a:lnTo>
                  <a:pt x="180" y="90"/>
                </a:lnTo>
                <a:lnTo>
                  <a:pt x="192" y="90"/>
                </a:lnTo>
                <a:lnTo>
                  <a:pt x="192" y="102"/>
                </a:lnTo>
                <a:lnTo>
                  <a:pt x="210" y="102"/>
                </a:lnTo>
                <a:lnTo>
                  <a:pt x="210" y="108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2" y="120"/>
                </a:lnTo>
                <a:lnTo>
                  <a:pt x="246" y="120"/>
                </a:lnTo>
                <a:lnTo>
                  <a:pt x="246" y="126"/>
                </a:lnTo>
                <a:lnTo>
                  <a:pt x="282" y="126"/>
                </a:lnTo>
                <a:lnTo>
                  <a:pt x="282" y="132"/>
                </a:lnTo>
                <a:lnTo>
                  <a:pt x="288" y="132"/>
                </a:lnTo>
                <a:lnTo>
                  <a:pt x="288" y="144"/>
                </a:lnTo>
                <a:lnTo>
                  <a:pt x="318" y="144"/>
                </a:lnTo>
                <a:lnTo>
                  <a:pt x="318" y="150"/>
                </a:lnTo>
                <a:lnTo>
                  <a:pt x="342" y="150"/>
                </a:lnTo>
                <a:lnTo>
                  <a:pt x="342" y="156"/>
                </a:lnTo>
                <a:lnTo>
                  <a:pt x="348" y="156"/>
                </a:lnTo>
                <a:lnTo>
                  <a:pt x="348" y="162"/>
                </a:lnTo>
                <a:lnTo>
                  <a:pt x="372" y="162"/>
                </a:lnTo>
                <a:lnTo>
                  <a:pt x="372" y="168"/>
                </a:lnTo>
                <a:lnTo>
                  <a:pt x="384" y="168"/>
                </a:lnTo>
                <a:lnTo>
                  <a:pt x="384" y="174"/>
                </a:lnTo>
                <a:lnTo>
                  <a:pt x="390" y="174"/>
                </a:lnTo>
                <a:lnTo>
                  <a:pt x="390" y="186"/>
                </a:lnTo>
                <a:lnTo>
                  <a:pt x="402" y="186"/>
                </a:lnTo>
                <a:lnTo>
                  <a:pt x="402" y="198"/>
                </a:lnTo>
                <a:lnTo>
                  <a:pt x="432" y="198"/>
                </a:lnTo>
                <a:lnTo>
                  <a:pt x="432" y="204"/>
                </a:lnTo>
                <a:lnTo>
                  <a:pt x="468" y="204"/>
                </a:lnTo>
                <a:lnTo>
                  <a:pt x="468" y="222"/>
                </a:lnTo>
                <a:lnTo>
                  <a:pt x="510" y="222"/>
                </a:lnTo>
                <a:lnTo>
                  <a:pt x="510" y="234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1" name="Freeform 41"/>
          <p:cNvSpPr>
            <a:spLocks/>
          </p:cNvSpPr>
          <p:nvPr/>
        </p:nvSpPr>
        <p:spPr bwMode="gray">
          <a:xfrm>
            <a:off x="4497388" y="4440238"/>
            <a:ext cx="2162175" cy="390525"/>
          </a:xfrm>
          <a:custGeom>
            <a:avLst/>
            <a:gdLst>
              <a:gd name="T0" fmla="*/ 0 w 1362"/>
              <a:gd name="T1" fmla="*/ 0 h 258"/>
              <a:gd name="T2" fmla="*/ 2147483646 w 1362"/>
              <a:gd name="T3" fmla="*/ 0 h 258"/>
              <a:gd name="T4" fmla="*/ 2147483646 w 1362"/>
              <a:gd name="T5" fmla="*/ 2147483646 h 258"/>
              <a:gd name="T6" fmla="*/ 2147483646 w 1362"/>
              <a:gd name="T7" fmla="*/ 2147483646 h 258"/>
              <a:gd name="T8" fmla="*/ 2147483646 w 1362"/>
              <a:gd name="T9" fmla="*/ 2147483646 h 258"/>
              <a:gd name="T10" fmla="*/ 2147483646 w 1362"/>
              <a:gd name="T11" fmla="*/ 2147483646 h 258"/>
              <a:gd name="T12" fmla="*/ 2147483646 w 1362"/>
              <a:gd name="T13" fmla="*/ 2147483646 h 258"/>
              <a:gd name="T14" fmla="*/ 2147483646 w 1362"/>
              <a:gd name="T15" fmla="*/ 2147483646 h 258"/>
              <a:gd name="T16" fmla="*/ 2147483646 w 1362"/>
              <a:gd name="T17" fmla="*/ 2147483646 h 258"/>
              <a:gd name="T18" fmla="*/ 2147483646 w 1362"/>
              <a:gd name="T19" fmla="*/ 2147483646 h 258"/>
              <a:gd name="T20" fmla="*/ 2147483646 w 1362"/>
              <a:gd name="T21" fmla="*/ 2147483646 h 258"/>
              <a:gd name="T22" fmla="*/ 2147483646 w 1362"/>
              <a:gd name="T23" fmla="*/ 2147483646 h 258"/>
              <a:gd name="T24" fmla="*/ 2147483646 w 1362"/>
              <a:gd name="T25" fmla="*/ 2147483646 h 258"/>
              <a:gd name="T26" fmla="*/ 2147483646 w 1362"/>
              <a:gd name="T27" fmla="*/ 2147483646 h 258"/>
              <a:gd name="T28" fmla="*/ 2147483646 w 1362"/>
              <a:gd name="T29" fmla="*/ 2147483646 h 258"/>
              <a:gd name="T30" fmla="*/ 2147483646 w 1362"/>
              <a:gd name="T31" fmla="*/ 2147483646 h 258"/>
              <a:gd name="T32" fmla="*/ 2147483646 w 1362"/>
              <a:gd name="T33" fmla="*/ 2147483646 h 258"/>
              <a:gd name="T34" fmla="*/ 2147483646 w 1362"/>
              <a:gd name="T35" fmla="*/ 2147483646 h 258"/>
              <a:gd name="T36" fmla="*/ 2147483646 w 1362"/>
              <a:gd name="T37" fmla="*/ 2147483646 h 258"/>
              <a:gd name="T38" fmla="*/ 2147483646 w 1362"/>
              <a:gd name="T39" fmla="*/ 2147483646 h 258"/>
              <a:gd name="T40" fmla="*/ 2147483646 w 1362"/>
              <a:gd name="T41" fmla="*/ 2147483646 h 258"/>
              <a:gd name="T42" fmla="*/ 2147483646 w 1362"/>
              <a:gd name="T43" fmla="*/ 2147483646 h 258"/>
              <a:gd name="T44" fmla="*/ 2147483646 w 1362"/>
              <a:gd name="T45" fmla="*/ 2147483646 h 258"/>
              <a:gd name="T46" fmla="*/ 2147483646 w 1362"/>
              <a:gd name="T47" fmla="*/ 2147483646 h 258"/>
              <a:gd name="T48" fmla="*/ 2147483646 w 1362"/>
              <a:gd name="T49" fmla="*/ 2147483646 h 258"/>
              <a:gd name="T50" fmla="*/ 2147483646 w 1362"/>
              <a:gd name="T51" fmla="*/ 2147483646 h 258"/>
              <a:gd name="T52" fmla="*/ 2147483646 w 1362"/>
              <a:gd name="T53" fmla="*/ 2147483646 h 258"/>
              <a:gd name="T54" fmla="*/ 2147483646 w 1362"/>
              <a:gd name="T55" fmla="*/ 2147483646 h 258"/>
              <a:gd name="T56" fmla="*/ 2147483646 w 1362"/>
              <a:gd name="T57" fmla="*/ 2147483646 h 258"/>
              <a:gd name="T58" fmla="*/ 2147483646 w 1362"/>
              <a:gd name="T59" fmla="*/ 2147483646 h 258"/>
              <a:gd name="T60" fmla="*/ 2147483646 w 1362"/>
              <a:gd name="T61" fmla="*/ 2147483646 h 258"/>
              <a:gd name="T62" fmla="*/ 2147483646 w 1362"/>
              <a:gd name="T63" fmla="*/ 2147483646 h 258"/>
              <a:gd name="T64" fmla="*/ 2147483646 w 1362"/>
              <a:gd name="T65" fmla="*/ 2147483646 h 258"/>
              <a:gd name="T66" fmla="*/ 2147483646 w 1362"/>
              <a:gd name="T67" fmla="*/ 2147483646 h 258"/>
              <a:gd name="T68" fmla="*/ 2147483646 w 1362"/>
              <a:gd name="T69" fmla="*/ 2147483646 h 2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2"/>
              <a:gd name="T106" fmla="*/ 0 h 258"/>
              <a:gd name="T107" fmla="*/ 1362 w 1362"/>
              <a:gd name="T108" fmla="*/ 258 h 2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2" h="25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84" y="6"/>
                </a:lnTo>
                <a:lnTo>
                  <a:pt x="84" y="18"/>
                </a:lnTo>
                <a:lnTo>
                  <a:pt x="114" y="18"/>
                </a:lnTo>
                <a:lnTo>
                  <a:pt x="114" y="24"/>
                </a:lnTo>
                <a:lnTo>
                  <a:pt x="132" y="24"/>
                </a:lnTo>
                <a:lnTo>
                  <a:pt x="132" y="42"/>
                </a:lnTo>
                <a:lnTo>
                  <a:pt x="132" y="48"/>
                </a:lnTo>
                <a:lnTo>
                  <a:pt x="138" y="48"/>
                </a:lnTo>
                <a:lnTo>
                  <a:pt x="138" y="60"/>
                </a:lnTo>
                <a:lnTo>
                  <a:pt x="162" y="60"/>
                </a:lnTo>
                <a:lnTo>
                  <a:pt x="162" y="66"/>
                </a:lnTo>
                <a:lnTo>
                  <a:pt x="174" y="66"/>
                </a:lnTo>
                <a:lnTo>
                  <a:pt x="174" y="78"/>
                </a:lnTo>
                <a:lnTo>
                  <a:pt x="180" y="78"/>
                </a:lnTo>
                <a:lnTo>
                  <a:pt x="180" y="90"/>
                </a:lnTo>
                <a:lnTo>
                  <a:pt x="222" y="90"/>
                </a:lnTo>
                <a:lnTo>
                  <a:pt x="222" y="102"/>
                </a:lnTo>
                <a:lnTo>
                  <a:pt x="234" y="102"/>
                </a:lnTo>
                <a:lnTo>
                  <a:pt x="234" y="120"/>
                </a:lnTo>
                <a:lnTo>
                  <a:pt x="270" y="120"/>
                </a:lnTo>
                <a:lnTo>
                  <a:pt x="270" y="132"/>
                </a:lnTo>
                <a:lnTo>
                  <a:pt x="306" y="132"/>
                </a:lnTo>
                <a:lnTo>
                  <a:pt x="306" y="144"/>
                </a:lnTo>
                <a:lnTo>
                  <a:pt x="312" y="144"/>
                </a:lnTo>
                <a:lnTo>
                  <a:pt x="312" y="156"/>
                </a:lnTo>
                <a:lnTo>
                  <a:pt x="354" y="156"/>
                </a:lnTo>
                <a:lnTo>
                  <a:pt x="354" y="174"/>
                </a:lnTo>
                <a:lnTo>
                  <a:pt x="702" y="174"/>
                </a:lnTo>
                <a:lnTo>
                  <a:pt x="702" y="210"/>
                </a:lnTo>
                <a:lnTo>
                  <a:pt x="846" y="210"/>
                </a:lnTo>
                <a:lnTo>
                  <a:pt x="846" y="258"/>
                </a:lnTo>
                <a:lnTo>
                  <a:pt x="1362" y="25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2" name="Freeform 42"/>
          <p:cNvSpPr>
            <a:spLocks/>
          </p:cNvSpPr>
          <p:nvPr/>
        </p:nvSpPr>
        <p:spPr bwMode="gray">
          <a:xfrm>
            <a:off x="1839913" y="2339975"/>
            <a:ext cx="352425" cy="782638"/>
          </a:xfrm>
          <a:custGeom>
            <a:avLst/>
            <a:gdLst>
              <a:gd name="T0" fmla="*/ 0 w 222"/>
              <a:gd name="T1" fmla="*/ 0 h 516"/>
              <a:gd name="T2" fmla="*/ 2147483646 w 222"/>
              <a:gd name="T3" fmla="*/ 0 h 516"/>
              <a:gd name="T4" fmla="*/ 2147483646 w 222"/>
              <a:gd name="T5" fmla="*/ 2147483646 h 516"/>
              <a:gd name="T6" fmla="*/ 2147483646 w 222"/>
              <a:gd name="T7" fmla="*/ 2147483646 h 516"/>
              <a:gd name="T8" fmla="*/ 2147483646 w 222"/>
              <a:gd name="T9" fmla="*/ 2147483646 h 516"/>
              <a:gd name="T10" fmla="*/ 2147483646 w 222"/>
              <a:gd name="T11" fmla="*/ 2147483646 h 516"/>
              <a:gd name="T12" fmla="*/ 2147483646 w 222"/>
              <a:gd name="T13" fmla="*/ 2147483646 h 516"/>
              <a:gd name="T14" fmla="*/ 2147483646 w 222"/>
              <a:gd name="T15" fmla="*/ 2147483646 h 516"/>
              <a:gd name="T16" fmla="*/ 2147483646 w 222"/>
              <a:gd name="T17" fmla="*/ 2147483646 h 516"/>
              <a:gd name="T18" fmla="*/ 2147483646 w 222"/>
              <a:gd name="T19" fmla="*/ 2147483646 h 516"/>
              <a:gd name="T20" fmla="*/ 2147483646 w 222"/>
              <a:gd name="T21" fmla="*/ 2147483646 h 516"/>
              <a:gd name="T22" fmla="*/ 2147483646 w 222"/>
              <a:gd name="T23" fmla="*/ 2147483646 h 516"/>
              <a:gd name="T24" fmla="*/ 2147483646 w 222"/>
              <a:gd name="T25" fmla="*/ 2147483646 h 516"/>
              <a:gd name="T26" fmla="*/ 2147483646 w 222"/>
              <a:gd name="T27" fmla="*/ 2147483646 h 516"/>
              <a:gd name="T28" fmla="*/ 2147483646 w 222"/>
              <a:gd name="T29" fmla="*/ 2147483646 h 516"/>
              <a:gd name="T30" fmla="*/ 2147483646 w 222"/>
              <a:gd name="T31" fmla="*/ 2147483646 h 516"/>
              <a:gd name="T32" fmla="*/ 2147483646 w 222"/>
              <a:gd name="T33" fmla="*/ 2147483646 h 516"/>
              <a:gd name="T34" fmla="*/ 2147483646 w 222"/>
              <a:gd name="T35" fmla="*/ 2147483646 h 516"/>
              <a:gd name="T36" fmla="*/ 2147483646 w 222"/>
              <a:gd name="T37" fmla="*/ 2147483646 h 516"/>
              <a:gd name="T38" fmla="*/ 2147483646 w 222"/>
              <a:gd name="T39" fmla="*/ 2147483646 h 516"/>
              <a:gd name="T40" fmla="*/ 2147483646 w 222"/>
              <a:gd name="T41" fmla="*/ 2147483646 h 516"/>
              <a:gd name="T42" fmla="*/ 2147483646 w 222"/>
              <a:gd name="T43" fmla="*/ 2147483646 h 516"/>
              <a:gd name="T44" fmla="*/ 2147483646 w 222"/>
              <a:gd name="T45" fmla="*/ 2147483646 h 516"/>
              <a:gd name="T46" fmla="*/ 2147483646 w 222"/>
              <a:gd name="T47" fmla="*/ 2147483646 h 516"/>
              <a:gd name="T48" fmla="*/ 2147483646 w 222"/>
              <a:gd name="T49" fmla="*/ 2147483646 h 516"/>
              <a:gd name="T50" fmla="*/ 2147483646 w 222"/>
              <a:gd name="T51" fmla="*/ 2147483646 h 516"/>
              <a:gd name="T52" fmla="*/ 2147483646 w 222"/>
              <a:gd name="T53" fmla="*/ 2147483646 h 516"/>
              <a:gd name="T54" fmla="*/ 2147483646 w 222"/>
              <a:gd name="T55" fmla="*/ 2147483646 h 516"/>
              <a:gd name="T56" fmla="*/ 2147483646 w 222"/>
              <a:gd name="T57" fmla="*/ 2147483646 h 516"/>
              <a:gd name="T58" fmla="*/ 2147483646 w 222"/>
              <a:gd name="T59" fmla="*/ 2147483646 h 516"/>
              <a:gd name="T60" fmla="*/ 2147483646 w 222"/>
              <a:gd name="T61" fmla="*/ 2147483646 h 516"/>
              <a:gd name="T62" fmla="*/ 2147483646 w 222"/>
              <a:gd name="T63" fmla="*/ 2147483646 h 516"/>
              <a:gd name="T64" fmla="*/ 2147483646 w 222"/>
              <a:gd name="T65" fmla="*/ 2147483646 h 516"/>
              <a:gd name="T66" fmla="*/ 2147483646 w 222"/>
              <a:gd name="T67" fmla="*/ 2147483646 h 516"/>
              <a:gd name="T68" fmla="*/ 2147483646 w 222"/>
              <a:gd name="T69" fmla="*/ 2147483646 h 516"/>
              <a:gd name="T70" fmla="*/ 2147483646 w 222"/>
              <a:gd name="T71" fmla="*/ 2147483646 h 516"/>
              <a:gd name="T72" fmla="*/ 2147483646 w 222"/>
              <a:gd name="T73" fmla="*/ 2147483646 h 516"/>
              <a:gd name="T74" fmla="*/ 2147483646 w 222"/>
              <a:gd name="T75" fmla="*/ 2147483646 h 516"/>
              <a:gd name="T76" fmla="*/ 2147483646 w 222"/>
              <a:gd name="T77" fmla="*/ 2147483646 h 516"/>
              <a:gd name="T78" fmla="*/ 2147483646 w 222"/>
              <a:gd name="T79" fmla="*/ 2147483646 h 516"/>
              <a:gd name="T80" fmla="*/ 2147483646 w 222"/>
              <a:gd name="T81" fmla="*/ 2147483646 h 516"/>
              <a:gd name="T82" fmla="*/ 2147483646 w 222"/>
              <a:gd name="T83" fmla="*/ 2147483646 h 516"/>
              <a:gd name="T84" fmla="*/ 2147483646 w 222"/>
              <a:gd name="T85" fmla="*/ 2147483646 h 516"/>
              <a:gd name="T86" fmla="*/ 2147483646 w 222"/>
              <a:gd name="T87" fmla="*/ 2147483646 h 516"/>
              <a:gd name="T88" fmla="*/ 2147483646 w 222"/>
              <a:gd name="T89" fmla="*/ 2147483646 h 516"/>
              <a:gd name="T90" fmla="*/ 2147483646 w 222"/>
              <a:gd name="T91" fmla="*/ 2147483646 h 516"/>
              <a:gd name="T92" fmla="*/ 2147483646 w 222"/>
              <a:gd name="T93" fmla="*/ 2147483646 h 516"/>
              <a:gd name="T94" fmla="*/ 2147483646 w 222"/>
              <a:gd name="T95" fmla="*/ 2147483646 h 516"/>
              <a:gd name="T96" fmla="*/ 2147483646 w 222"/>
              <a:gd name="T97" fmla="*/ 2147483646 h 516"/>
              <a:gd name="T98" fmla="*/ 2147483646 w 222"/>
              <a:gd name="T99" fmla="*/ 2147483646 h 516"/>
              <a:gd name="T100" fmla="*/ 2147483646 w 222"/>
              <a:gd name="T101" fmla="*/ 2147483646 h 516"/>
              <a:gd name="T102" fmla="*/ 2147483646 w 222"/>
              <a:gd name="T103" fmla="*/ 2147483646 h 516"/>
              <a:gd name="T104" fmla="*/ 2147483646 w 222"/>
              <a:gd name="T105" fmla="*/ 2147483646 h 516"/>
              <a:gd name="T106" fmla="*/ 2147483646 w 222"/>
              <a:gd name="T107" fmla="*/ 2147483646 h 516"/>
              <a:gd name="T108" fmla="*/ 2147483646 w 222"/>
              <a:gd name="T109" fmla="*/ 2147483646 h 516"/>
              <a:gd name="T110" fmla="*/ 2147483646 w 222"/>
              <a:gd name="T111" fmla="*/ 2147483646 h 516"/>
              <a:gd name="T112" fmla="*/ 2147483646 w 222"/>
              <a:gd name="T113" fmla="*/ 2147483646 h 516"/>
              <a:gd name="T114" fmla="*/ 2147483646 w 222"/>
              <a:gd name="T115" fmla="*/ 2147483646 h 516"/>
              <a:gd name="T116" fmla="*/ 2147483646 w 222"/>
              <a:gd name="T117" fmla="*/ 2147483646 h 516"/>
              <a:gd name="T118" fmla="*/ 2147483646 w 222"/>
              <a:gd name="T119" fmla="*/ 2147483646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2"/>
              <a:gd name="T181" fmla="*/ 0 h 516"/>
              <a:gd name="T182" fmla="*/ 222 w 222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2" h="51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54"/>
                </a:lnTo>
                <a:lnTo>
                  <a:pt x="18" y="54"/>
                </a:lnTo>
                <a:lnTo>
                  <a:pt x="18" y="72"/>
                </a:lnTo>
                <a:lnTo>
                  <a:pt x="24" y="72"/>
                </a:lnTo>
                <a:lnTo>
                  <a:pt x="24" y="84"/>
                </a:lnTo>
                <a:lnTo>
                  <a:pt x="36" y="84"/>
                </a:lnTo>
                <a:lnTo>
                  <a:pt x="36" y="90"/>
                </a:lnTo>
                <a:lnTo>
                  <a:pt x="36" y="102"/>
                </a:lnTo>
                <a:lnTo>
                  <a:pt x="42" y="102"/>
                </a:lnTo>
                <a:lnTo>
                  <a:pt x="42" y="132"/>
                </a:lnTo>
                <a:lnTo>
                  <a:pt x="54" y="132"/>
                </a:lnTo>
                <a:lnTo>
                  <a:pt x="54" y="144"/>
                </a:lnTo>
                <a:lnTo>
                  <a:pt x="60" y="144"/>
                </a:lnTo>
                <a:lnTo>
                  <a:pt x="60" y="156"/>
                </a:lnTo>
                <a:lnTo>
                  <a:pt x="66" y="156"/>
                </a:lnTo>
                <a:lnTo>
                  <a:pt x="66" y="162"/>
                </a:lnTo>
                <a:lnTo>
                  <a:pt x="78" y="162"/>
                </a:lnTo>
                <a:lnTo>
                  <a:pt x="78" y="168"/>
                </a:lnTo>
                <a:lnTo>
                  <a:pt x="84" y="168"/>
                </a:lnTo>
                <a:lnTo>
                  <a:pt x="84" y="180"/>
                </a:lnTo>
                <a:lnTo>
                  <a:pt x="90" y="180"/>
                </a:lnTo>
                <a:lnTo>
                  <a:pt x="90" y="192"/>
                </a:lnTo>
                <a:lnTo>
                  <a:pt x="102" y="192"/>
                </a:lnTo>
                <a:lnTo>
                  <a:pt x="102" y="210"/>
                </a:lnTo>
                <a:lnTo>
                  <a:pt x="102" y="222"/>
                </a:lnTo>
                <a:lnTo>
                  <a:pt x="120" y="222"/>
                </a:lnTo>
                <a:lnTo>
                  <a:pt x="120" y="234"/>
                </a:lnTo>
                <a:lnTo>
                  <a:pt x="120" y="240"/>
                </a:lnTo>
                <a:lnTo>
                  <a:pt x="138" y="240"/>
                </a:lnTo>
                <a:lnTo>
                  <a:pt x="138" y="282"/>
                </a:lnTo>
                <a:lnTo>
                  <a:pt x="144" y="282"/>
                </a:lnTo>
                <a:lnTo>
                  <a:pt x="144" y="300"/>
                </a:lnTo>
                <a:lnTo>
                  <a:pt x="150" y="300"/>
                </a:lnTo>
                <a:lnTo>
                  <a:pt x="150" y="330"/>
                </a:lnTo>
                <a:lnTo>
                  <a:pt x="156" y="330"/>
                </a:lnTo>
                <a:lnTo>
                  <a:pt x="156" y="348"/>
                </a:lnTo>
                <a:lnTo>
                  <a:pt x="162" y="348"/>
                </a:lnTo>
                <a:lnTo>
                  <a:pt x="162" y="372"/>
                </a:lnTo>
                <a:lnTo>
                  <a:pt x="168" y="372"/>
                </a:lnTo>
                <a:lnTo>
                  <a:pt x="168" y="390"/>
                </a:lnTo>
                <a:lnTo>
                  <a:pt x="174" y="390"/>
                </a:lnTo>
                <a:lnTo>
                  <a:pt x="174" y="396"/>
                </a:lnTo>
                <a:lnTo>
                  <a:pt x="180" y="396"/>
                </a:lnTo>
                <a:lnTo>
                  <a:pt x="180" y="426"/>
                </a:lnTo>
                <a:lnTo>
                  <a:pt x="192" y="426"/>
                </a:lnTo>
                <a:lnTo>
                  <a:pt x="192" y="438"/>
                </a:lnTo>
                <a:lnTo>
                  <a:pt x="192" y="468"/>
                </a:lnTo>
                <a:lnTo>
                  <a:pt x="198" y="468"/>
                </a:lnTo>
                <a:lnTo>
                  <a:pt x="198" y="480"/>
                </a:lnTo>
                <a:lnTo>
                  <a:pt x="204" y="480"/>
                </a:lnTo>
                <a:lnTo>
                  <a:pt x="204" y="492"/>
                </a:lnTo>
                <a:lnTo>
                  <a:pt x="210" y="492"/>
                </a:lnTo>
                <a:lnTo>
                  <a:pt x="210" y="504"/>
                </a:lnTo>
                <a:lnTo>
                  <a:pt x="210" y="510"/>
                </a:lnTo>
                <a:lnTo>
                  <a:pt x="222" y="510"/>
                </a:lnTo>
                <a:lnTo>
                  <a:pt x="222" y="516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3" name="Freeform 43"/>
          <p:cNvSpPr>
            <a:spLocks/>
          </p:cNvSpPr>
          <p:nvPr/>
        </p:nvSpPr>
        <p:spPr bwMode="gray">
          <a:xfrm>
            <a:off x="2192338" y="3122613"/>
            <a:ext cx="438150" cy="554037"/>
          </a:xfrm>
          <a:custGeom>
            <a:avLst/>
            <a:gdLst>
              <a:gd name="T0" fmla="*/ 0 w 276"/>
              <a:gd name="T1" fmla="*/ 0 h 366"/>
              <a:gd name="T2" fmla="*/ 2147483646 w 276"/>
              <a:gd name="T3" fmla="*/ 0 h 366"/>
              <a:gd name="T4" fmla="*/ 2147483646 w 276"/>
              <a:gd name="T5" fmla="*/ 2147483646 h 366"/>
              <a:gd name="T6" fmla="*/ 2147483646 w 276"/>
              <a:gd name="T7" fmla="*/ 2147483646 h 366"/>
              <a:gd name="T8" fmla="*/ 2147483646 w 276"/>
              <a:gd name="T9" fmla="*/ 2147483646 h 366"/>
              <a:gd name="T10" fmla="*/ 2147483646 w 276"/>
              <a:gd name="T11" fmla="*/ 2147483646 h 366"/>
              <a:gd name="T12" fmla="*/ 2147483646 w 276"/>
              <a:gd name="T13" fmla="*/ 2147483646 h 366"/>
              <a:gd name="T14" fmla="*/ 2147483646 w 276"/>
              <a:gd name="T15" fmla="*/ 2147483646 h 366"/>
              <a:gd name="T16" fmla="*/ 2147483646 w 276"/>
              <a:gd name="T17" fmla="*/ 2147483646 h 366"/>
              <a:gd name="T18" fmla="*/ 2147483646 w 276"/>
              <a:gd name="T19" fmla="*/ 2147483646 h 366"/>
              <a:gd name="T20" fmla="*/ 2147483646 w 276"/>
              <a:gd name="T21" fmla="*/ 2147483646 h 366"/>
              <a:gd name="T22" fmla="*/ 2147483646 w 276"/>
              <a:gd name="T23" fmla="*/ 2147483646 h 366"/>
              <a:gd name="T24" fmla="*/ 2147483646 w 276"/>
              <a:gd name="T25" fmla="*/ 2147483646 h 366"/>
              <a:gd name="T26" fmla="*/ 2147483646 w 276"/>
              <a:gd name="T27" fmla="*/ 2147483646 h 366"/>
              <a:gd name="T28" fmla="*/ 2147483646 w 276"/>
              <a:gd name="T29" fmla="*/ 2147483646 h 366"/>
              <a:gd name="T30" fmla="*/ 2147483646 w 276"/>
              <a:gd name="T31" fmla="*/ 2147483646 h 366"/>
              <a:gd name="T32" fmla="*/ 2147483646 w 276"/>
              <a:gd name="T33" fmla="*/ 2147483646 h 366"/>
              <a:gd name="T34" fmla="*/ 2147483646 w 276"/>
              <a:gd name="T35" fmla="*/ 2147483646 h 366"/>
              <a:gd name="T36" fmla="*/ 2147483646 w 276"/>
              <a:gd name="T37" fmla="*/ 2147483646 h 366"/>
              <a:gd name="T38" fmla="*/ 2147483646 w 276"/>
              <a:gd name="T39" fmla="*/ 2147483646 h 366"/>
              <a:gd name="T40" fmla="*/ 2147483646 w 276"/>
              <a:gd name="T41" fmla="*/ 2147483646 h 366"/>
              <a:gd name="T42" fmla="*/ 2147483646 w 276"/>
              <a:gd name="T43" fmla="*/ 2147483646 h 366"/>
              <a:gd name="T44" fmla="*/ 2147483646 w 276"/>
              <a:gd name="T45" fmla="*/ 2147483646 h 366"/>
              <a:gd name="T46" fmla="*/ 2147483646 w 276"/>
              <a:gd name="T47" fmla="*/ 2147483646 h 366"/>
              <a:gd name="T48" fmla="*/ 2147483646 w 276"/>
              <a:gd name="T49" fmla="*/ 2147483646 h 366"/>
              <a:gd name="T50" fmla="*/ 2147483646 w 276"/>
              <a:gd name="T51" fmla="*/ 2147483646 h 366"/>
              <a:gd name="T52" fmla="*/ 2147483646 w 276"/>
              <a:gd name="T53" fmla="*/ 2147483646 h 366"/>
              <a:gd name="T54" fmla="*/ 2147483646 w 276"/>
              <a:gd name="T55" fmla="*/ 2147483646 h 366"/>
              <a:gd name="T56" fmla="*/ 2147483646 w 276"/>
              <a:gd name="T57" fmla="*/ 2147483646 h 366"/>
              <a:gd name="T58" fmla="*/ 2147483646 w 276"/>
              <a:gd name="T59" fmla="*/ 2147483646 h 366"/>
              <a:gd name="T60" fmla="*/ 2147483646 w 276"/>
              <a:gd name="T61" fmla="*/ 2147483646 h 366"/>
              <a:gd name="T62" fmla="*/ 2147483646 w 276"/>
              <a:gd name="T63" fmla="*/ 2147483646 h 366"/>
              <a:gd name="T64" fmla="*/ 2147483646 w 276"/>
              <a:gd name="T65" fmla="*/ 2147483646 h 366"/>
              <a:gd name="T66" fmla="*/ 2147483646 w 276"/>
              <a:gd name="T67" fmla="*/ 2147483646 h 366"/>
              <a:gd name="T68" fmla="*/ 2147483646 w 276"/>
              <a:gd name="T69" fmla="*/ 2147483646 h 366"/>
              <a:gd name="T70" fmla="*/ 2147483646 w 276"/>
              <a:gd name="T71" fmla="*/ 2147483646 h 366"/>
              <a:gd name="T72" fmla="*/ 2147483646 w 276"/>
              <a:gd name="T73" fmla="*/ 2147483646 h 366"/>
              <a:gd name="T74" fmla="*/ 2147483646 w 276"/>
              <a:gd name="T75" fmla="*/ 2147483646 h 366"/>
              <a:gd name="T76" fmla="*/ 2147483646 w 276"/>
              <a:gd name="T77" fmla="*/ 2147483646 h 366"/>
              <a:gd name="T78" fmla="*/ 2147483646 w 276"/>
              <a:gd name="T79" fmla="*/ 2147483646 h 366"/>
              <a:gd name="T80" fmla="*/ 2147483646 w 276"/>
              <a:gd name="T81" fmla="*/ 2147483646 h 366"/>
              <a:gd name="T82" fmla="*/ 2147483646 w 276"/>
              <a:gd name="T83" fmla="*/ 2147483646 h 366"/>
              <a:gd name="T84" fmla="*/ 2147483646 w 276"/>
              <a:gd name="T85" fmla="*/ 2147483646 h 366"/>
              <a:gd name="T86" fmla="*/ 2147483646 w 276"/>
              <a:gd name="T87" fmla="*/ 2147483646 h 366"/>
              <a:gd name="T88" fmla="*/ 2147483646 w 276"/>
              <a:gd name="T89" fmla="*/ 2147483646 h 366"/>
              <a:gd name="T90" fmla="*/ 2147483646 w 276"/>
              <a:gd name="T91" fmla="*/ 2147483646 h 366"/>
              <a:gd name="T92" fmla="*/ 2147483646 w 276"/>
              <a:gd name="T93" fmla="*/ 2147483646 h 366"/>
              <a:gd name="T94" fmla="*/ 2147483646 w 276"/>
              <a:gd name="T95" fmla="*/ 2147483646 h 366"/>
              <a:gd name="T96" fmla="*/ 2147483646 w 276"/>
              <a:gd name="T97" fmla="*/ 2147483646 h 366"/>
              <a:gd name="T98" fmla="*/ 2147483646 w 276"/>
              <a:gd name="T99" fmla="*/ 2147483646 h 366"/>
              <a:gd name="T100" fmla="*/ 2147483646 w 276"/>
              <a:gd name="T101" fmla="*/ 2147483646 h 366"/>
              <a:gd name="T102" fmla="*/ 2147483646 w 276"/>
              <a:gd name="T103" fmla="*/ 2147483646 h 366"/>
              <a:gd name="T104" fmla="*/ 2147483646 w 276"/>
              <a:gd name="T105" fmla="*/ 2147483646 h 366"/>
              <a:gd name="T106" fmla="*/ 2147483646 w 276"/>
              <a:gd name="T107" fmla="*/ 2147483646 h 366"/>
              <a:gd name="T108" fmla="*/ 2147483646 w 276"/>
              <a:gd name="T109" fmla="*/ 2147483646 h 366"/>
              <a:gd name="T110" fmla="*/ 2147483646 w 276"/>
              <a:gd name="T111" fmla="*/ 2147483646 h 366"/>
              <a:gd name="T112" fmla="*/ 2147483646 w 276"/>
              <a:gd name="T113" fmla="*/ 2147483646 h 366"/>
              <a:gd name="T114" fmla="*/ 2147483646 w 276"/>
              <a:gd name="T115" fmla="*/ 2147483646 h 366"/>
              <a:gd name="T116" fmla="*/ 2147483646 w 276"/>
              <a:gd name="T117" fmla="*/ 2147483646 h 366"/>
              <a:gd name="T118" fmla="*/ 2147483646 w 276"/>
              <a:gd name="T119" fmla="*/ 2147483646 h 3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6"/>
              <a:gd name="T181" fmla="*/ 0 h 366"/>
              <a:gd name="T182" fmla="*/ 276 w 276"/>
              <a:gd name="T183" fmla="*/ 366 h 3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6" h="36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18" y="24"/>
                </a:lnTo>
                <a:lnTo>
                  <a:pt x="18" y="42"/>
                </a:lnTo>
                <a:lnTo>
                  <a:pt x="24" y="42"/>
                </a:lnTo>
                <a:lnTo>
                  <a:pt x="24" y="54"/>
                </a:lnTo>
                <a:lnTo>
                  <a:pt x="30" y="54"/>
                </a:lnTo>
                <a:lnTo>
                  <a:pt x="30" y="60"/>
                </a:lnTo>
                <a:lnTo>
                  <a:pt x="36" y="60"/>
                </a:lnTo>
                <a:lnTo>
                  <a:pt x="36" y="72"/>
                </a:lnTo>
                <a:lnTo>
                  <a:pt x="42" y="72"/>
                </a:lnTo>
                <a:lnTo>
                  <a:pt x="42" y="84"/>
                </a:lnTo>
                <a:lnTo>
                  <a:pt x="54" y="84"/>
                </a:lnTo>
                <a:lnTo>
                  <a:pt x="54" y="108"/>
                </a:lnTo>
                <a:lnTo>
                  <a:pt x="60" y="108"/>
                </a:lnTo>
                <a:lnTo>
                  <a:pt x="60" y="132"/>
                </a:lnTo>
                <a:lnTo>
                  <a:pt x="60" y="138"/>
                </a:lnTo>
                <a:lnTo>
                  <a:pt x="66" y="138"/>
                </a:lnTo>
                <a:lnTo>
                  <a:pt x="66" y="150"/>
                </a:lnTo>
                <a:lnTo>
                  <a:pt x="78" y="150"/>
                </a:lnTo>
                <a:lnTo>
                  <a:pt x="78" y="162"/>
                </a:lnTo>
                <a:lnTo>
                  <a:pt x="84" y="162"/>
                </a:lnTo>
                <a:lnTo>
                  <a:pt x="84" y="168"/>
                </a:lnTo>
                <a:lnTo>
                  <a:pt x="90" y="168"/>
                </a:lnTo>
                <a:lnTo>
                  <a:pt x="90" y="180"/>
                </a:lnTo>
                <a:lnTo>
                  <a:pt x="114" y="180"/>
                </a:lnTo>
                <a:lnTo>
                  <a:pt x="114" y="192"/>
                </a:lnTo>
                <a:lnTo>
                  <a:pt x="114" y="204"/>
                </a:lnTo>
                <a:lnTo>
                  <a:pt x="126" y="204"/>
                </a:lnTo>
                <a:lnTo>
                  <a:pt x="126" y="216"/>
                </a:lnTo>
                <a:lnTo>
                  <a:pt x="132" y="216"/>
                </a:lnTo>
                <a:lnTo>
                  <a:pt x="132" y="240"/>
                </a:lnTo>
                <a:lnTo>
                  <a:pt x="132" y="252"/>
                </a:lnTo>
                <a:lnTo>
                  <a:pt x="162" y="252"/>
                </a:lnTo>
                <a:lnTo>
                  <a:pt x="162" y="258"/>
                </a:lnTo>
                <a:lnTo>
                  <a:pt x="174" y="258"/>
                </a:lnTo>
                <a:lnTo>
                  <a:pt x="174" y="270"/>
                </a:lnTo>
                <a:lnTo>
                  <a:pt x="180" y="270"/>
                </a:lnTo>
                <a:lnTo>
                  <a:pt x="180" y="282"/>
                </a:lnTo>
                <a:lnTo>
                  <a:pt x="186" y="282"/>
                </a:lnTo>
                <a:lnTo>
                  <a:pt x="186" y="288"/>
                </a:lnTo>
                <a:lnTo>
                  <a:pt x="192" y="288"/>
                </a:lnTo>
                <a:lnTo>
                  <a:pt x="192" y="300"/>
                </a:lnTo>
                <a:lnTo>
                  <a:pt x="198" y="300"/>
                </a:lnTo>
                <a:lnTo>
                  <a:pt x="198" y="312"/>
                </a:lnTo>
                <a:lnTo>
                  <a:pt x="204" y="312"/>
                </a:lnTo>
                <a:lnTo>
                  <a:pt x="204" y="324"/>
                </a:lnTo>
                <a:lnTo>
                  <a:pt x="216" y="324"/>
                </a:lnTo>
                <a:lnTo>
                  <a:pt x="216" y="330"/>
                </a:lnTo>
                <a:lnTo>
                  <a:pt x="228" y="330"/>
                </a:lnTo>
                <a:lnTo>
                  <a:pt x="228" y="336"/>
                </a:lnTo>
                <a:lnTo>
                  <a:pt x="240" y="336"/>
                </a:lnTo>
                <a:lnTo>
                  <a:pt x="240" y="348"/>
                </a:lnTo>
                <a:lnTo>
                  <a:pt x="264" y="348"/>
                </a:lnTo>
                <a:lnTo>
                  <a:pt x="264" y="360"/>
                </a:lnTo>
                <a:lnTo>
                  <a:pt x="276" y="360"/>
                </a:lnTo>
                <a:lnTo>
                  <a:pt x="276" y="366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4" name="Freeform 44"/>
          <p:cNvSpPr>
            <a:spLocks/>
          </p:cNvSpPr>
          <p:nvPr/>
        </p:nvSpPr>
        <p:spPr bwMode="gray">
          <a:xfrm>
            <a:off x="2630488" y="3676650"/>
            <a:ext cx="514350" cy="582613"/>
          </a:xfrm>
          <a:custGeom>
            <a:avLst/>
            <a:gdLst>
              <a:gd name="T0" fmla="*/ 0 w 324"/>
              <a:gd name="T1" fmla="*/ 0 h 384"/>
              <a:gd name="T2" fmla="*/ 2147483646 w 324"/>
              <a:gd name="T3" fmla="*/ 0 h 384"/>
              <a:gd name="T4" fmla="*/ 2147483646 w 324"/>
              <a:gd name="T5" fmla="*/ 2147483646 h 384"/>
              <a:gd name="T6" fmla="*/ 2147483646 w 324"/>
              <a:gd name="T7" fmla="*/ 2147483646 h 384"/>
              <a:gd name="T8" fmla="*/ 2147483646 w 324"/>
              <a:gd name="T9" fmla="*/ 2147483646 h 384"/>
              <a:gd name="T10" fmla="*/ 2147483646 w 324"/>
              <a:gd name="T11" fmla="*/ 2147483646 h 384"/>
              <a:gd name="T12" fmla="*/ 2147483646 w 324"/>
              <a:gd name="T13" fmla="*/ 2147483646 h 384"/>
              <a:gd name="T14" fmla="*/ 2147483646 w 324"/>
              <a:gd name="T15" fmla="*/ 2147483646 h 384"/>
              <a:gd name="T16" fmla="*/ 2147483646 w 324"/>
              <a:gd name="T17" fmla="*/ 2147483646 h 384"/>
              <a:gd name="T18" fmla="*/ 2147483646 w 324"/>
              <a:gd name="T19" fmla="*/ 2147483646 h 384"/>
              <a:gd name="T20" fmla="*/ 2147483646 w 324"/>
              <a:gd name="T21" fmla="*/ 2147483646 h 384"/>
              <a:gd name="T22" fmla="*/ 2147483646 w 324"/>
              <a:gd name="T23" fmla="*/ 2147483646 h 384"/>
              <a:gd name="T24" fmla="*/ 2147483646 w 324"/>
              <a:gd name="T25" fmla="*/ 2147483646 h 384"/>
              <a:gd name="T26" fmla="*/ 2147483646 w 324"/>
              <a:gd name="T27" fmla="*/ 2147483646 h 384"/>
              <a:gd name="T28" fmla="*/ 2147483646 w 324"/>
              <a:gd name="T29" fmla="*/ 2147483646 h 384"/>
              <a:gd name="T30" fmla="*/ 2147483646 w 324"/>
              <a:gd name="T31" fmla="*/ 2147483646 h 384"/>
              <a:gd name="T32" fmla="*/ 2147483646 w 324"/>
              <a:gd name="T33" fmla="*/ 2147483646 h 384"/>
              <a:gd name="T34" fmla="*/ 2147483646 w 324"/>
              <a:gd name="T35" fmla="*/ 2147483646 h 384"/>
              <a:gd name="T36" fmla="*/ 2147483646 w 324"/>
              <a:gd name="T37" fmla="*/ 2147483646 h 384"/>
              <a:gd name="T38" fmla="*/ 2147483646 w 324"/>
              <a:gd name="T39" fmla="*/ 2147483646 h 384"/>
              <a:gd name="T40" fmla="*/ 2147483646 w 324"/>
              <a:gd name="T41" fmla="*/ 2147483646 h 384"/>
              <a:gd name="T42" fmla="*/ 2147483646 w 324"/>
              <a:gd name="T43" fmla="*/ 2147483646 h 384"/>
              <a:gd name="T44" fmla="*/ 2147483646 w 324"/>
              <a:gd name="T45" fmla="*/ 2147483646 h 384"/>
              <a:gd name="T46" fmla="*/ 2147483646 w 324"/>
              <a:gd name="T47" fmla="*/ 2147483646 h 384"/>
              <a:gd name="T48" fmla="*/ 2147483646 w 324"/>
              <a:gd name="T49" fmla="*/ 2147483646 h 384"/>
              <a:gd name="T50" fmla="*/ 2147483646 w 324"/>
              <a:gd name="T51" fmla="*/ 2147483646 h 384"/>
              <a:gd name="T52" fmla="*/ 2147483646 w 324"/>
              <a:gd name="T53" fmla="*/ 2147483646 h 384"/>
              <a:gd name="T54" fmla="*/ 2147483646 w 324"/>
              <a:gd name="T55" fmla="*/ 2147483646 h 384"/>
              <a:gd name="T56" fmla="*/ 2147483646 w 324"/>
              <a:gd name="T57" fmla="*/ 2147483646 h 384"/>
              <a:gd name="T58" fmla="*/ 2147483646 w 324"/>
              <a:gd name="T59" fmla="*/ 2147483646 h 384"/>
              <a:gd name="T60" fmla="*/ 2147483646 w 324"/>
              <a:gd name="T61" fmla="*/ 2147483646 h 384"/>
              <a:gd name="T62" fmla="*/ 2147483646 w 324"/>
              <a:gd name="T63" fmla="*/ 2147483646 h 384"/>
              <a:gd name="T64" fmla="*/ 2147483646 w 324"/>
              <a:gd name="T65" fmla="*/ 2147483646 h 384"/>
              <a:gd name="T66" fmla="*/ 2147483646 w 324"/>
              <a:gd name="T67" fmla="*/ 2147483646 h 384"/>
              <a:gd name="T68" fmla="*/ 2147483646 w 324"/>
              <a:gd name="T69" fmla="*/ 2147483646 h 384"/>
              <a:gd name="T70" fmla="*/ 2147483646 w 324"/>
              <a:gd name="T71" fmla="*/ 2147483646 h 384"/>
              <a:gd name="T72" fmla="*/ 2147483646 w 324"/>
              <a:gd name="T73" fmla="*/ 2147483646 h 384"/>
              <a:gd name="T74" fmla="*/ 2147483646 w 324"/>
              <a:gd name="T75" fmla="*/ 2147483646 h 384"/>
              <a:gd name="T76" fmla="*/ 2147483646 w 324"/>
              <a:gd name="T77" fmla="*/ 2147483646 h 384"/>
              <a:gd name="T78" fmla="*/ 2147483646 w 324"/>
              <a:gd name="T79" fmla="*/ 2147483646 h 384"/>
              <a:gd name="T80" fmla="*/ 2147483646 w 324"/>
              <a:gd name="T81" fmla="*/ 2147483646 h 384"/>
              <a:gd name="T82" fmla="*/ 2147483646 w 324"/>
              <a:gd name="T83" fmla="*/ 2147483646 h 384"/>
              <a:gd name="T84" fmla="*/ 2147483646 w 324"/>
              <a:gd name="T85" fmla="*/ 2147483646 h 384"/>
              <a:gd name="T86" fmla="*/ 2147483646 w 324"/>
              <a:gd name="T87" fmla="*/ 2147483646 h 384"/>
              <a:gd name="T88" fmla="*/ 2147483646 w 324"/>
              <a:gd name="T89" fmla="*/ 2147483646 h 384"/>
              <a:gd name="T90" fmla="*/ 2147483646 w 324"/>
              <a:gd name="T91" fmla="*/ 2147483646 h 384"/>
              <a:gd name="T92" fmla="*/ 2147483646 w 324"/>
              <a:gd name="T93" fmla="*/ 2147483646 h 384"/>
              <a:gd name="T94" fmla="*/ 2147483646 w 324"/>
              <a:gd name="T95" fmla="*/ 2147483646 h 384"/>
              <a:gd name="T96" fmla="*/ 2147483646 w 324"/>
              <a:gd name="T97" fmla="*/ 2147483646 h 384"/>
              <a:gd name="T98" fmla="*/ 2147483646 w 324"/>
              <a:gd name="T99" fmla="*/ 2147483646 h 384"/>
              <a:gd name="T100" fmla="*/ 2147483646 w 324"/>
              <a:gd name="T101" fmla="*/ 2147483646 h 384"/>
              <a:gd name="T102" fmla="*/ 2147483646 w 324"/>
              <a:gd name="T103" fmla="*/ 2147483646 h 384"/>
              <a:gd name="T104" fmla="*/ 2147483646 w 324"/>
              <a:gd name="T105" fmla="*/ 2147483646 h 384"/>
              <a:gd name="T106" fmla="*/ 2147483646 w 324"/>
              <a:gd name="T107" fmla="*/ 2147483646 h 384"/>
              <a:gd name="T108" fmla="*/ 2147483646 w 324"/>
              <a:gd name="T109" fmla="*/ 2147483646 h 384"/>
              <a:gd name="T110" fmla="*/ 2147483646 w 324"/>
              <a:gd name="T111" fmla="*/ 2147483646 h 384"/>
              <a:gd name="T112" fmla="*/ 2147483646 w 324"/>
              <a:gd name="T113" fmla="*/ 2147483646 h 384"/>
              <a:gd name="T114" fmla="*/ 2147483646 w 324"/>
              <a:gd name="T115" fmla="*/ 2147483646 h 384"/>
              <a:gd name="T116" fmla="*/ 2147483646 w 324"/>
              <a:gd name="T117" fmla="*/ 2147483646 h 384"/>
              <a:gd name="T118" fmla="*/ 2147483646 w 324"/>
              <a:gd name="T119" fmla="*/ 2147483646 h 384"/>
              <a:gd name="T120" fmla="*/ 2147483646 w 324"/>
              <a:gd name="T121" fmla="*/ 2147483646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4"/>
              <a:gd name="T184" fmla="*/ 0 h 384"/>
              <a:gd name="T185" fmla="*/ 324 w 324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4" h="384">
                <a:moveTo>
                  <a:pt x="0" y="0"/>
                </a:moveTo>
                <a:lnTo>
                  <a:pt x="18" y="0"/>
                </a:lnTo>
                <a:lnTo>
                  <a:pt x="18" y="12"/>
                </a:lnTo>
                <a:lnTo>
                  <a:pt x="42" y="12"/>
                </a:lnTo>
                <a:lnTo>
                  <a:pt x="42" y="24"/>
                </a:lnTo>
                <a:lnTo>
                  <a:pt x="54" y="24"/>
                </a:lnTo>
                <a:lnTo>
                  <a:pt x="54" y="36"/>
                </a:lnTo>
                <a:lnTo>
                  <a:pt x="96" y="36"/>
                </a:lnTo>
                <a:lnTo>
                  <a:pt x="96" y="54"/>
                </a:lnTo>
                <a:lnTo>
                  <a:pt x="102" y="54"/>
                </a:lnTo>
                <a:lnTo>
                  <a:pt x="102" y="66"/>
                </a:lnTo>
                <a:lnTo>
                  <a:pt x="108" y="66"/>
                </a:lnTo>
                <a:lnTo>
                  <a:pt x="108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102"/>
                </a:lnTo>
                <a:lnTo>
                  <a:pt x="126" y="102"/>
                </a:lnTo>
                <a:lnTo>
                  <a:pt x="126" y="114"/>
                </a:lnTo>
                <a:lnTo>
                  <a:pt x="138" y="114"/>
                </a:lnTo>
                <a:lnTo>
                  <a:pt x="138" y="120"/>
                </a:lnTo>
                <a:lnTo>
                  <a:pt x="156" y="120"/>
                </a:lnTo>
                <a:lnTo>
                  <a:pt x="156" y="132"/>
                </a:lnTo>
                <a:lnTo>
                  <a:pt x="162" y="132"/>
                </a:lnTo>
                <a:lnTo>
                  <a:pt x="162" y="144"/>
                </a:lnTo>
                <a:lnTo>
                  <a:pt x="174" y="144"/>
                </a:lnTo>
                <a:lnTo>
                  <a:pt x="174" y="156"/>
                </a:lnTo>
                <a:lnTo>
                  <a:pt x="192" y="156"/>
                </a:lnTo>
                <a:lnTo>
                  <a:pt x="192" y="162"/>
                </a:lnTo>
                <a:lnTo>
                  <a:pt x="204" y="162"/>
                </a:lnTo>
                <a:lnTo>
                  <a:pt x="204" y="186"/>
                </a:lnTo>
                <a:lnTo>
                  <a:pt x="210" y="186"/>
                </a:lnTo>
                <a:lnTo>
                  <a:pt x="210" y="192"/>
                </a:lnTo>
                <a:lnTo>
                  <a:pt x="222" y="192"/>
                </a:lnTo>
                <a:lnTo>
                  <a:pt x="222" y="198"/>
                </a:lnTo>
                <a:lnTo>
                  <a:pt x="222" y="222"/>
                </a:lnTo>
                <a:lnTo>
                  <a:pt x="234" y="222"/>
                </a:lnTo>
                <a:lnTo>
                  <a:pt x="234" y="240"/>
                </a:lnTo>
                <a:lnTo>
                  <a:pt x="246" y="240"/>
                </a:lnTo>
                <a:lnTo>
                  <a:pt x="246" y="264"/>
                </a:lnTo>
                <a:lnTo>
                  <a:pt x="252" y="264"/>
                </a:lnTo>
                <a:lnTo>
                  <a:pt x="252" y="276"/>
                </a:lnTo>
                <a:lnTo>
                  <a:pt x="264" y="276"/>
                </a:lnTo>
                <a:lnTo>
                  <a:pt x="264" y="282"/>
                </a:lnTo>
                <a:lnTo>
                  <a:pt x="270" y="282"/>
                </a:lnTo>
                <a:lnTo>
                  <a:pt x="270" y="294"/>
                </a:lnTo>
                <a:lnTo>
                  <a:pt x="282" y="294"/>
                </a:lnTo>
                <a:lnTo>
                  <a:pt x="282" y="306"/>
                </a:lnTo>
                <a:lnTo>
                  <a:pt x="294" y="306"/>
                </a:lnTo>
                <a:lnTo>
                  <a:pt x="294" y="312"/>
                </a:lnTo>
                <a:lnTo>
                  <a:pt x="300" y="312"/>
                </a:lnTo>
                <a:lnTo>
                  <a:pt x="300" y="330"/>
                </a:lnTo>
                <a:lnTo>
                  <a:pt x="300" y="342"/>
                </a:lnTo>
                <a:lnTo>
                  <a:pt x="306" y="342"/>
                </a:lnTo>
                <a:lnTo>
                  <a:pt x="306" y="354"/>
                </a:lnTo>
                <a:lnTo>
                  <a:pt x="312" y="354"/>
                </a:lnTo>
                <a:lnTo>
                  <a:pt x="312" y="366"/>
                </a:lnTo>
                <a:lnTo>
                  <a:pt x="312" y="372"/>
                </a:lnTo>
                <a:lnTo>
                  <a:pt x="324" y="372"/>
                </a:lnTo>
                <a:lnTo>
                  <a:pt x="324" y="384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5" name="Freeform 45"/>
          <p:cNvSpPr>
            <a:spLocks/>
          </p:cNvSpPr>
          <p:nvPr/>
        </p:nvSpPr>
        <p:spPr bwMode="gray">
          <a:xfrm>
            <a:off x="3144838" y="4259263"/>
            <a:ext cx="1676400" cy="571500"/>
          </a:xfrm>
          <a:custGeom>
            <a:avLst/>
            <a:gdLst>
              <a:gd name="T0" fmla="*/ 0 w 1056"/>
              <a:gd name="T1" fmla="*/ 0 h 378"/>
              <a:gd name="T2" fmla="*/ 2147483646 w 1056"/>
              <a:gd name="T3" fmla="*/ 0 h 378"/>
              <a:gd name="T4" fmla="*/ 2147483646 w 1056"/>
              <a:gd name="T5" fmla="*/ 2147483646 h 378"/>
              <a:gd name="T6" fmla="*/ 2147483646 w 1056"/>
              <a:gd name="T7" fmla="*/ 2147483646 h 378"/>
              <a:gd name="T8" fmla="*/ 2147483646 w 1056"/>
              <a:gd name="T9" fmla="*/ 2147483646 h 378"/>
              <a:gd name="T10" fmla="*/ 2147483646 w 1056"/>
              <a:gd name="T11" fmla="*/ 2147483646 h 378"/>
              <a:gd name="T12" fmla="*/ 2147483646 w 1056"/>
              <a:gd name="T13" fmla="*/ 2147483646 h 378"/>
              <a:gd name="T14" fmla="*/ 2147483646 w 1056"/>
              <a:gd name="T15" fmla="*/ 2147483646 h 378"/>
              <a:gd name="T16" fmla="*/ 2147483646 w 1056"/>
              <a:gd name="T17" fmla="*/ 2147483646 h 378"/>
              <a:gd name="T18" fmla="*/ 2147483646 w 1056"/>
              <a:gd name="T19" fmla="*/ 2147483646 h 378"/>
              <a:gd name="T20" fmla="*/ 2147483646 w 1056"/>
              <a:gd name="T21" fmla="*/ 2147483646 h 378"/>
              <a:gd name="T22" fmla="*/ 2147483646 w 1056"/>
              <a:gd name="T23" fmla="*/ 2147483646 h 378"/>
              <a:gd name="T24" fmla="*/ 2147483646 w 1056"/>
              <a:gd name="T25" fmla="*/ 2147483646 h 378"/>
              <a:gd name="T26" fmla="*/ 2147483646 w 1056"/>
              <a:gd name="T27" fmla="*/ 2147483646 h 378"/>
              <a:gd name="T28" fmla="*/ 2147483646 w 1056"/>
              <a:gd name="T29" fmla="*/ 2147483646 h 378"/>
              <a:gd name="T30" fmla="*/ 2147483646 w 1056"/>
              <a:gd name="T31" fmla="*/ 2147483646 h 378"/>
              <a:gd name="T32" fmla="*/ 2147483646 w 1056"/>
              <a:gd name="T33" fmla="*/ 2147483646 h 378"/>
              <a:gd name="T34" fmla="*/ 2147483646 w 1056"/>
              <a:gd name="T35" fmla="*/ 2147483646 h 378"/>
              <a:gd name="T36" fmla="*/ 2147483646 w 1056"/>
              <a:gd name="T37" fmla="*/ 2147483646 h 378"/>
              <a:gd name="T38" fmla="*/ 2147483646 w 1056"/>
              <a:gd name="T39" fmla="*/ 2147483646 h 378"/>
              <a:gd name="T40" fmla="*/ 2147483646 w 1056"/>
              <a:gd name="T41" fmla="*/ 2147483646 h 378"/>
              <a:gd name="T42" fmla="*/ 2147483646 w 1056"/>
              <a:gd name="T43" fmla="*/ 2147483646 h 378"/>
              <a:gd name="T44" fmla="*/ 2147483646 w 1056"/>
              <a:gd name="T45" fmla="*/ 2147483646 h 378"/>
              <a:gd name="T46" fmla="*/ 2147483646 w 1056"/>
              <a:gd name="T47" fmla="*/ 2147483646 h 378"/>
              <a:gd name="T48" fmla="*/ 2147483646 w 1056"/>
              <a:gd name="T49" fmla="*/ 2147483646 h 378"/>
              <a:gd name="T50" fmla="*/ 2147483646 w 1056"/>
              <a:gd name="T51" fmla="*/ 2147483646 h 378"/>
              <a:gd name="T52" fmla="*/ 2147483646 w 1056"/>
              <a:gd name="T53" fmla="*/ 2147483646 h 378"/>
              <a:gd name="T54" fmla="*/ 2147483646 w 1056"/>
              <a:gd name="T55" fmla="*/ 2147483646 h 378"/>
              <a:gd name="T56" fmla="*/ 2147483646 w 1056"/>
              <a:gd name="T57" fmla="*/ 2147483646 h 378"/>
              <a:gd name="T58" fmla="*/ 2147483646 w 1056"/>
              <a:gd name="T59" fmla="*/ 2147483646 h 378"/>
              <a:gd name="T60" fmla="*/ 2147483646 w 1056"/>
              <a:gd name="T61" fmla="*/ 2147483646 h 378"/>
              <a:gd name="T62" fmla="*/ 2147483646 w 1056"/>
              <a:gd name="T63" fmla="*/ 2147483646 h 378"/>
              <a:gd name="T64" fmla="*/ 2147483646 w 1056"/>
              <a:gd name="T65" fmla="*/ 2147483646 h 378"/>
              <a:gd name="T66" fmla="*/ 2147483646 w 1056"/>
              <a:gd name="T67" fmla="*/ 2147483646 h 378"/>
              <a:gd name="T68" fmla="*/ 2147483646 w 1056"/>
              <a:gd name="T69" fmla="*/ 2147483646 h 378"/>
              <a:gd name="T70" fmla="*/ 2147483646 w 1056"/>
              <a:gd name="T71" fmla="*/ 2147483646 h 378"/>
              <a:gd name="T72" fmla="*/ 2147483646 w 1056"/>
              <a:gd name="T73" fmla="*/ 2147483646 h 378"/>
              <a:gd name="T74" fmla="*/ 2147483646 w 1056"/>
              <a:gd name="T75" fmla="*/ 2147483646 h 378"/>
              <a:gd name="T76" fmla="*/ 2147483646 w 1056"/>
              <a:gd name="T77" fmla="*/ 2147483646 h 378"/>
              <a:gd name="T78" fmla="*/ 2147483646 w 1056"/>
              <a:gd name="T79" fmla="*/ 2147483646 h 378"/>
              <a:gd name="T80" fmla="*/ 2147483646 w 1056"/>
              <a:gd name="T81" fmla="*/ 2147483646 h 378"/>
              <a:gd name="T82" fmla="*/ 2147483646 w 1056"/>
              <a:gd name="T83" fmla="*/ 2147483646 h 378"/>
              <a:gd name="T84" fmla="*/ 2147483646 w 1056"/>
              <a:gd name="T85" fmla="*/ 2147483646 h 378"/>
              <a:gd name="T86" fmla="*/ 2147483646 w 1056"/>
              <a:gd name="T87" fmla="*/ 2147483646 h 378"/>
              <a:gd name="T88" fmla="*/ 2147483646 w 1056"/>
              <a:gd name="T89" fmla="*/ 2147483646 h 378"/>
              <a:gd name="T90" fmla="*/ 2147483646 w 1056"/>
              <a:gd name="T91" fmla="*/ 2147483646 h 378"/>
              <a:gd name="T92" fmla="*/ 2147483646 w 1056"/>
              <a:gd name="T93" fmla="*/ 2147483646 h 378"/>
              <a:gd name="T94" fmla="*/ 2147483646 w 1056"/>
              <a:gd name="T95" fmla="*/ 2147483646 h 378"/>
              <a:gd name="T96" fmla="*/ 2147483646 w 1056"/>
              <a:gd name="T97" fmla="*/ 2147483646 h 378"/>
              <a:gd name="T98" fmla="*/ 2147483646 w 1056"/>
              <a:gd name="T99" fmla="*/ 2147483646 h 378"/>
              <a:gd name="T100" fmla="*/ 2147483646 w 1056"/>
              <a:gd name="T101" fmla="*/ 2147483646 h 378"/>
              <a:gd name="T102" fmla="*/ 2147483646 w 1056"/>
              <a:gd name="T103" fmla="*/ 2147483646 h 378"/>
              <a:gd name="T104" fmla="*/ 2147483646 w 1056"/>
              <a:gd name="T105" fmla="*/ 2147483646 h 378"/>
              <a:gd name="T106" fmla="*/ 2147483646 w 1056"/>
              <a:gd name="T107" fmla="*/ 2147483646 h 378"/>
              <a:gd name="T108" fmla="*/ 2147483646 w 1056"/>
              <a:gd name="T109" fmla="*/ 2147483646 h 378"/>
              <a:gd name="T110" fmla="*/ 2147483646 w 1056"/>
              <a:gd name="T111" fmla="*/ 2147483646 h 378"/>
              <a:gd name="T112" fmla="*/ 2147483646 w 1056"/>
              <a:gd name="T113" fmla="*/ 2147483646 h 378"/>
              <a:gd name="T114" fmla="*/ 2147483646 w 1056"/>
              <a:gd name="T115" fmla="*/ 2147483646 h 378"/>
              <a:gd name="T116" fmla="*/ 2147483646 w 1056"/>
              <a:gd name="T117" fmla="*/ 2147483646 h 378"/>
              <a:gd name="T118" fmla="*/ 2147483646 w 1056"/>
              <a:gd name="T119" fmla="*/ 2147483646 h 3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56"/>
              <a:gd name="T181" fmla="*/ 0 h 378"/>
              <a:gd name="T182" fmla="*/ 1056 w 1056"/>
              <a:gd name="T183" fmla="*/ 378 h 3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56" h="378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78" y="12"/>
                </a:lnTo>
                <a:lnTo>
                  <a:pt x="78" y="24"/>
                </a:lnTo>
                <a:lnTo>
                  <a:pt x="84" y="24"/>
                </a:lnTo>
                <a:lnTo>
                  <a:pt x="84" y="30"/>
                </a:lnTo>
                <a:lnTo>
                  <a:pt x="108" y="30"/>
                </a:lnTo>
                <a:lnTo>
                  <a:pt x="108" y="36"/>
                </a:lnTo>
                <a:lnTo>
                  <a:pt x="126" y="36"/>
                </a:lnTo>
                <a:lnTo>
                  <a:pt x="126" y="48"/>
                </a:lnTo>
                <a:lnTo>
                  <a:pt x="126" y="60"/>
                </a:lnTo>
                <a:lnTo>
                  <a:pt x="180" y="60"/>
                </a:lnTo>
                <a:lnTo>
                  <a:pt x="180" y="78"/>
                </a:lnTo>
                <a:lnTo>
                  <a:pt x="186" y="78"/>
                </a:lnTo>
                <a:lnTo>
                  <a:pt x="186" y="90"/>
                </a:lnTo>
                <a:lnTo>
                  <a:pt x="192" y="90"/>
                </a:lnTo>
                <a:lnTo>
                  <a:pt x="192" y="102"/>
                </a:lnTo>
                <a:lnTo>
                  <a:pt x="198" y="102"/>
                </a:lnTo>
                <a:lnTo>
                  <a:pt x="198" y="108"/>
                </a:lnTo>
                <a:lnTo>
                  <a:pt x="210" y="108"/>
                </a:lnTo>
                <a:lnTo>
                  <a:pt x="210" y="120"/>
                </a:lnTo>
                <a:lnTo>
                  <a:pt x="300" y="120"/>
                </a:lnTo>
                <a:lnTo>
                  <a:pt x="300" y="132"/>
                </a:lnTo>
                <a:lnTo>
                  <a:pt x="336" y="132"/>
                </a:lnTo>
                <a:lnTo>
                  <a:pt x="336" y="144"/>
                </a:lnTo>
                <a:lnTo>
                  <a:pt x="372" y="144"/>
                </a:lnTo>
                <a:lnTo>
                  <a:pt x="372" y="150"/>
                </a:lnTo>
                <a:lnTo>
                  <a:pt x="396" y="150"/>
                </a:lnTo>
                <a:lnTo>
                  <a:pt x="396" y="156"/>
                </a:lnTo>
                <a:lnTo>
                  <a:pt x="408" y="156"/>
                </a:lnTo>
                <a:lnTo>
                  <a:pt x="408" y="168"/>
                </a:lnTo>
                <a:lnTo>
                  <a:pt x="408" y="180"/>
                </a:lnTo>
                <a:lnTo>
                  <a:pt x="456" y="180"/>
                </a:lnTo>
                <a:lnTo>
                  <a:pt x="456" y="192"/>
                </a:lnTo>
                <a:lnTo>
                  <a:pt x="462" y="192"/>
                </a:lnTo>
                <a:lnTo>
                  <a:pt x="462" y="204"/>
                </a:lnTo>
                <a:lnTo>
                  <a:pt x="474" y="204"/>
                </a:lnTo>
                <a:lnTo>
                  <a:pt x="474" y="210"/>
                </a:lnTo>
                <a:lnTo>
                  <a:pt x="516" y="210"/>
                </a:lnTo>
                <a:lnTo>
                  <a:pt x="516" y="222"/>
                </a:lnTo>
                <a:lnTo>
                  <a:pt x="516" y="240"/>
                </a:lnTo>
                <a:lnTo>
                  <a:pt x="546" y="240"/>
                </a:lnTo>
                <a:lnTo>
                  <a:pt x="546" y="252"/>
                </a:lnTo>
                <a:lnTo>
                  <a:pt x="558" y="252"/>
                </a:lnTo>
                <a:lnTo>
                  <a:pt x="558" y="264"/>
                </a:lnTo>
                <a:lnTo>
                  <a:pt x="570" y="264"/>
                </a:lnTo>
                <a:lnTo>
                  <a:pt x="570" y="270"/>
                </a:lnTo>
                <a:lnTo>
                  <a:pt x="576" y="270"/>
                </a:lnTo>
                <a:lnTo>
                  <a:pt x="576" y="282"/>
                </a:lnTo>
                <a:lnTo>
                  <a:pt x="624" y="282"/>
                </a:lnTo>
                <a:lnTo>
                  <a:pt x="624" y="294"/>
                </a:lnTo>
                <a:lnTo>
                  <a:pt x="720" y="294"/>
                </a:lnTo>
                <a:lnTo>
                  <a:pt x="720" y="312"/>
                </a:lnTo>
                <a:lnTo>
                  <a:pt x="744" y="312"/>
                </a:lnTo>
                <a:lnTo>
                  <a:pt x="744" y="324"/>
                </a:lnTo>
                <a:lnTo>
                  <a:pt x="990" y="324"/>
                </a:lnTo>
                <a:lnTo>
                  <a:pt x="990" y="348"/>
                </a:lnTo>
                <a:lnTo>
                  <a:pt x="1056" y="348"/>
                </a:lnTo>
                <a:lnTo>
                  <a:pt x="1056" y="378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6" name="Freeform 46"/>
          <p:cNvSpPr>
            <a:spLocks/>
          </p:cNvSpPr>
          <p:nvPr/>
        </p:nvSpPr>
        <p:spPr bwMode="gray">
          <a:xfrm>
            <a:off x="4821238" y="4830763"/>
            <a:ext cx="1457325" cy="490537"/>
          </a:xfrm>
          <a:custGeom>
            <a:avLst/>
            <a:gdLst>
              <a:gd name="T0" fmla="*/ 0 w 918"/>
              <a:gd name="T1" fmla="*/ 0 h 324"/>
              <a:gd name="T2" fmla="*/ 2147483646 w 918"/>
              <a:gd name="T3" fmla="*/ 0 h 324"/>
              <a:gd name="T4" fmla="*/ 2147483646 w 918"/>
              <a:gd name="T5" fmla="*/ 2147483646 h 324"/>
              <a:gd name="T6" fmla="*/ 2147483646 w 918"/>
              <a:gd name="T7" fmla="*/ 2147483646 h 324"/>
              <a:gd name="T8" fmla="*/ 2147483646 w 918"/>
              <a:gd name="T9" fmla="*/ 2147483646 h 324"/>
              <a:gd name="T10" fmla="*/ 2147483646 w 918"/>
              <a:gd name="T11" fmla="*/ 2147483646 h 324"/>
              <a:gd name="T12" fmla="*/ 2147483646 w 918"/>
              <a:gd name="T13" fmla="*/ 2147483646 h 324"/>
              <a:gd name="T14" fmla="*/ 2147483646 w 918"/>
              <a:gd name="T15" fmla="*/ 2147483646 h 324"/>
              <a:gd name="T16" fmla="*/ 2147483646 w 918"/>
              <a:gd name="T17" fmla="*/ 2147483646 h 324"/>
              <a:gd name="T18" fmla="*/ 2147483646 w 918"/>
              <a:gd name="T19" fmla="*/ 2147483646 h 324"/>
              <a:gd name="T20" fmla="*/ 2147483646 w 918"/>
              <a:gd name="T21" fmla="*/ 2147483646 h 3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8"/>
              <a:gd name="T34" fmla="*/ 0 h 324"/>
              <a:gd name="T35" fmla="*/ 918 w 918"/>
              <a:gd name="T36" fmla="*/ 324 h 3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8" h="324">
                <a:moveTo>
                  <a:pt x="0" y="0"/>
                </a:moveTo>
                <a:lnTo>
                  <a:pt x="126" y="0"/>
                </a:lnTo>
                <a:lnTo>
                  <a:pt x="126" y="30"/>
                </a:lnTo>
                <a:lnTo>
                  <a:pt x="354" y="30"/>
                </a:lnTo>
                <a:lnTo>
                  <a:pt x="354" y="78"/>
                </a:lnTo>
                <a:lnTo>
                  <a:pt x="438" y="78"/>
                </a:lnTo>
                <a:lnTo>
                  <a:pt x="438" y="138"/>
                </a:lnTo>
                <a:lnTo>
                  <a:pt x="756" y="138"/>
                </a:lnTo>
                <a:lnTo>
                  <a:pt x="756" y="228"/>
                </a:lnTo>
                <a:lnTo>
                  <a:pt x="918" y="228"/>
                </a:lnTo>
                <a:lnTo>
                  <a:pt x="918" y="324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7" name="Freeform 47"/>
          <p:cNvSpPr>
            <a:spLocks/>
          </p:cNvSpPr>
          <p:nvPr/>
        </p:nvSpPr>
        <p:spPr bwMode="gray">
          <a:xfrm>
            <a:off x="1458913" y="1668463"/>
            <a:ext cx="257175" cy="434975"/>
          </a:xfrm>
          <a:custGeom>
            <a:avLst/>
            <a:gdLst>
              <a:gd name="T0" fmla="*/ 0 w 162"/>
              <a:gd name="T1" fmla="*/ 0 h 288"/>
              <a:gd name="T2" fmla="*/ 2147483646 w 162"/>
              <a:gd name="T3" fmla="*/ 0 h 288"/>
              <a:gd name="T4" fmla="*/ 2147483646 w 162"/>
              <a:gd name="T5" fmla="*/ 2147483646 h 288"/>
              <a:gd name="T6" fmla="*/ 2147483646 w 162"/>
              <a:gd name="T7" fmla="*/ 2147483646 h 288"/>
              <a:gd name="T8" fmla="*/ 2147483646 w 162"/>
              <a:gd name="T9" fmla="*/ 2147483646 h 288"/>
              <a:gd name="T10" fmla="*/ 2147483646 w 162"/>
              <a:gd name="T11" fmla="*/ 2147483646 h 288"/>
              <a:gd name="T12" fmla="*/ 2147483646 w 162"/>
              <a:gd name="T13" fmla="*/ 2147483646 h 288"/>
              <a:gd name="T14" fmla="*/ 2147483646 w 162"/>
              <a:gd name="T15" fmla="*/ 2147483646 h 288"/>
              <a:gd name="T16" fmla="*/ 2147483646 w 162"/>
              <a:gd name="T17" fmla="*/ 2147483646 h 288"/>
              <a:gd name="T18" fmla="*/ 2147483646 w 162"/>
              <a:gd name="T19" fmla="*/ 2147483646 h 288"/>
              <a:gd name="T20" fmla="*/ 2147483646 w 162"/>
              <a:gd name="T21" fmla="*/ 2147483646 h 288"/>
              <a:gd name="T22" fmla="*/ 2147483646 w 162"/>
              <a:gd name="T23" fmla="*/ 2147483646 h 288"/>
              <a:gd name="T24" fmla="*/ 2147483646 w 162"/>
              <a:gd name="T25" fmla="*/ 2147483646 h 288"/>
              <a:gd name="T26" fmla="*/ 2147483646 w 162"/>
              <a:gd name="T27" fmla="*/ 2147483646 h 288"/>
              <a:gd name="T28" fmla="*/ 2147483646 w 162"/>
              <a:gd name="T29" fmla="*/ 2147483646 h 288"/>
              <a:gd name="T30" fmla="*/ 2147483646 w 162"/>
              <a:gd name="T31" fmla="*/ 2147483646 h 288"/>
              <a:gd name="T32" fmla="*/ 2147483646 w 162"/>
              <a:gd name="T33" fmla="*/ 2147483646 h 288"/>
              <a:gd name="T34" fmla="*/ 2147483646 w 162"/>
              <a:gd name="T35" fmla="*/ 2147483646 h 288"/>
              <a:gd name="T36" fmla="*/ 2147483646 w 162"/>
              <a:gd name="T37" fmla="*/ 2147483646 h 288"/>
              <a:gd name="T38" fmla="*/ 2147483646 w 162"/>
              <a:gd name="T39" fmla="*/ 2147483646 h 288"/>
              <a:gd name="T40" fmla="*/ 2147483646 w 162"/>
              <a:gd name="T41" fmla="*/ 2147483646 h 288"/>
              <a:gd name="T42" fmla="*/ 2147483646 w 162"/>
              <a:gd name="T43" fmla="*/ 2147483646 h 288"/>
              <a:gd name="T44" fmla="*/ 2147483646 w 162"/>
              <a:gd name="T45" fmla="*/ 2147483646 h 288"/>
              <a:gd name="T46" fmla="*/ 2147483646 w 162"/>
              <a:gd name="T47" fmla="*/ 2147483646 h 288"/>
              <a:gd name="T48" fmla="*/ 2147483646 w 162"/>
              <a:gd name="T49" fmla="*/ 2147483646 h 288"/>
              <a:gd name="T50" fmla="*/ 2147483646 w 162"/>
              <a:gd name="T51" fmla="*/ 2147483646 h 288"/>
              <a:gd name="T52" fmla="*/ 2147483646 w 162"/>
              <a:gd name="T53" fmla="*/ 2147483646 h 288"/>
              <a:gd name="T54" fmla="*/ 2147483646 w 162"/>
              <a:gd name="T55" fmla="*/ 2147483646 h 288"/>
              <a:gd name="T56" fmla="*/ 2147483646 w 162"/>
              <a:gd name="T57" fmla="*/ 2147483646 h 288"/>
              <a:gd name="T58" fmla="*/ 2147483646 w 162"/>
              <a:gd name="T59" fmla="*/ 2147483646 h 288"/>
              <a:gd name="T60" fmla="*/ 2147483646 w 162"/>
              <a:gd name="T61" fmla="*/ 2147483646 h 288"/>
              <a:gd name="T62" fmla="*/ 2147483646 w 162"/>
              <a:gd name="T63" fmla="*/ 2147483646 h 288"/>
              <a:gd name="T64" fmla="*/ 2147483646 w 162"/>
              <a:gd name="T65" fmla="*/ 2147483646 h 288"/>
              <a:gd name="T66" fmla="*/ 2147483646 w 162"/>
              <a:gd name="T67" fmla="*/ 2147483646 h 288"/>
              <a:gd name="T68" fmla="*/ 2147483646 w 162"/>
              <a:gd name="T69" fmla="*/ 2147483646 h 288"/>
              <a:gd name="T70" fmla="*/ 2147483646 w 162"/>
              <a:gd name="T71" fmla="*/ 2147483646 h 288"/>
              <a:gd name="T72" fmla="*/ 2147483646 w 162"/>
              <a:gd name="T73" fmla="*/ 2147483646 h 288"/>
              <a:gd name="T74" fmla="*/ 2147483646 w 162"/>
              <a:gd name="T75" fmla="*/ 2147483646 h 288"/>
              <a:gd name="T76" fmla="*/ 2147483646 w 162"/>
              <a:gd name="T77" fmla="*/ 2147483646 h 288"/>
              <a:gd name="T78" fmla="*/ 2147483646 w 162"/>
              <a:gd name="T79" fmla="*/ 2147483646 h 288"/>
              <a:gd name="T80" fmla="*/ 2147483646 w 162"/>
              <a:gd name="T81" fmla="*/ 2147483646 h 288"/>
              <a:gd name="T82" fmla="*/ 2147483646 w 162"/>
              <a:gd name="T83" fmla="*/ 2147483646 h 288"/>
              <a:gd name="T84" fmla="*/ 2147483646 w 162"/>
              <a:gd name="T85" fmla="*/ 2147483646 h 288"/>
              <a:gd name="T86" fmla="*/ 2147483646 w 162"/>
              <a:gd name="T87" fmla="*/ 2147483646 h 288"/>
              <a:gd name="T88" fmla="*/ 2147483646 w 162"/>
              <a:gd name="T89" fmla="*/ 2147483646 h 288"/>
              <a:gd name="T90" fmla="*/ 2147483646 w 162"/>
              <a:gd name="T91" fmla="*/ 2147483646 h 288"/>
              <a:gd name="T92" fmla="*/ 2147483646 w 162"/>
              <a:gd name="T93" fmla="*/ 2147483646 h 288"/>
              <a:gd name="T94" fmla="*/ 2147483646 w 162"/>
              <a:gd name="T95" fmla="*/ 2147483646 h 288"/>
              <a:gd name="T96" fmla="*/ 2147483646 w 162"/>
              <a:gd name="T97" fmla="*/ 2147483646 h 288"/>
              <a:gd name="T98" fmla="*/ 2147483646 w 162"/>
              <a:gd name="T99" fmla="*/ 2147483646 h 288"/>
              <a:gd name="T100" fmla="*/ 2147483646 w 162"/>
              <a:gd name="T101" fmla="*/ 2147483646 h 288"/>
              <a:gd name="T102" fmla="*/ 2147483646 w 162"/>
              <a:gd name="T103" fmla="*/ 2147483646 h 288"/>
              <a:gd name="T104" fmla="*/ 2147483646 w 162"/>
              <a:gd name="T105" fmla="*/ 2147483646 h 288"/>
              <a:gd name="T106" fmla="*/ 2147483646 w 162"/>
              <a:gd name="T107" fmla="*/ 2147483646 h 288"/>
              <a:gd name="T108" fmla="*/ 2147483646 w 162"/>
              <a:gd name="T109" fmla="*/ 2147483646 h 288"/>
              <a:gd name="T110" fmla="*/ 2147483646 w 162"/>
              <a:gd name="T111" fmla="*/ 2147483646 h 2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2"/>
              <a:gd name="T169" fmla="*/ 0 h 288"/>
              <a:gd name="T170" fmla="*/ 162 w 162"/>
              <a:gd name="T171" fmla="*/ 288 h 2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2" h="28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8" y="6"/>
                </a:lnTo>
                <a:lnTo>
                  <a:pt x="18" y="18"/>
                </a:lnTo>
                <a:lnTo>
                  <a:pt x="24" y="18"/>
                </a:lnTo>
                <a:lnTo>
                  <a:pt x="24" y="30"/>
                </a:lnTo>
                <a:lnTo>
                  <a:pt x="30" y="30"/>
                </a:lnTo>
                <a:lnTo>
                  <a:pt x="30" y="42"/>
                </a:lnTo>
                <a:lnTo>
                  <a:pt x="36" y="42"/>
                </a:lnTo>
                <a:lnTo>
                  <a:pt x="36" y="48"/>
                </a:lnTo>
                <a:lnTo>
                  <a:pt x="42" y="48"/>
                </a:lnTo>
                <a:lnTo>
                  <a:pt x="42" y="60"/>
                </a:lnTo>
                <a:lnTo>
                  <a:pt x="54" y="60"/>
                </a:lnTo>
                <a:lnTo>
                  <a:pt x="54" y="66"/>
                </a:lnTo>
                <a:lnTo>
                  <a:pt x="60" y="66"/>
                </a:lnTo>
                <a:lnTo>
                  <a:pt x="60" y="78"/>
                </a:lnTo>
                <a:lnTo>
                  <a:pt x="60" y="90"/>
                </a:lnTo>
                <a:lnTo>
                  <a:pt x="66" y="90"/>
                </a:lnTo>
                <a:lnTo>
                  <a:pt x="66" y="96"/>
                </a:lnTo>
                <a:lnTo>
                  <a:pt x="72" y="96"/>
                </a:lnTo>
                <a:lnTo>
                  <a:pt x="72" y="102"/>
                </a:lnTo>
                <a:lnTo>
                  <a:pt x="78" y="102"/>
                </a:lnTo>
                <a:lnTo>
                  <a:pt x="78" y="108"/>
                </a:lnTo>
                <a:lnTo>
                  <a:pt x="78" y="120"/>
                </a:lnTo>
                <a:lnTo>
                  <a:pt x="84" y="120"/>
                </a:lnTo>
                <a:lnTo>
                  <a:pt x="84" y="126"/>
                </a:lnTo>
                <a:lnTo>
                  <a:pt x="90" y="126"/>
                </a:lnTo>
                <a:lnTo>
                  <a:pt x="90" y="132"/>
                </a:lnTo>
                <a:lnTo>
                  <a:pt x="96" y="132"/>
                </a:lnTo>
                <a:lnTo>
                  <a:pt x="96" y="144"/>
                </a:lnTo>
                <a:lnTo>
                  <a:pt x="96" y="162"/>
                </a:lnTo>
                <a:lnTo>
                  <a:pt x="102" y="162"/>
                </a:lnTo>
                <a:lnTo>
                  <a:pt x="102" y="174"/>
                </a:lnTo>
                <a:lnTo>
                  <a:pt x="108" y="174"/>
                </a:lnTo>
                <a:lnTo>
                  <a:pt x="108" y="180"/>
                </a:lnTo>
                <a:lnTo>
                  <a:pt x="108" y="198"/>
                </a:lnTo>
                <a:lnTo>
                  <a:pt x="114" y="198"/>
                </a:lnTo>
                <a:lnTo>
                  <a:pt x="114" y="204"/>
                </a:lnTo>
                <a:lnTo>
                  <a:pt x="120" y="204"/>
                </a:lnTo>
                <a:lnTo>
                  <a:pt x="120" y="210"/>
                </a:lnTo>
                <a:lnTo>
                  <a:pt x="132" y="210"/>
                </a:lnTo>
                <a:lnTo>
                  <a:pt x="132" y="216"/>
                </a:lnTo>
                <a:lnTo>
                  <a:pt x="138" y="216"/>
                </a:lnTo>
                <a:lnTo>
                  <a:pt x="138" y="222"/>
                </a:lnTo>
                <a:lnTo>
                  <a:pt x="138" y="228"/>
                </a:lnTo>
                <a:lnTo>
                  <a:pt x="138" y="240"/>
                </a:lnTo>
                <a:lnTo>
                  <a:pt x="144" y="240"/>
                </a:lnTo>
                <a:lnTo>
                  <a:pt x="144" y="246"/>
                </a:lnTo>
                <a:lnTo>
                  <a:pt x="156" y="246"/>
                </a:lnTo>
                <a:lnTo>
                  <a:pt x="156" y="258"/>
                </a:lnTo>
                <a:lnTo>
                  <a:pt x="156" y="270"/>
                </a:lnTo>
                <a:lnTo>
                  <a:pt x="162" y="270"/>
                </a:lnTo>
                <a:lnTo>
                  <a:pt x="162" y="28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8" name="Freeform 48"/>
          <p:cNvSpPr>
            <a:spLocks/>
          </p:cNvSpPr>
          <p:nvPr/>
        </p:nvSpPr>
        <p:spPr bwMode="gray">
          <a:xfrm>
            <a:off x="1716088" y="2103438"/>
            <a:ext cx="285750" cy="509587"/>
          </a:xfrm>
          <a:custGeom>
            <a:avLst/>
            <a:gdLst>
              <a:gd name="T0" fmla="*/ 0 w 180"/>
              <a:gd name="T1" fmla="*/ 0 h 336"/>
              <a:gd name="T2" fmla="*/ 2147483646 w 180"/>
              <a:gd name="T3" fmla="*/ 0 h 336"/>
              <a:gd name="T4" fmla="*/ 2147483646 w 180"/>
              <a:gd name="T5" fmla="*/ 2147483646 h 336"/>
              <a:gd name="T6" fmla="*/ 2147483646 w 180"/>
              <a:gd name="T7" fmla="*/ 2147483646 h 336"/>
              <a:gd name="T8" fmla="*/ 2147483646 w 180"/>
              <a:gd name="T9" fmla="*/ 2147483646 h 336"/>
              <a:gd name="T10" fmla="*/ 2147483646 w 180"/>
              <a:gd name="T11" fmla="*/ 2147483646 h 336"/>
              <a:gd name="T12" fmla="*/ 2147483646 w 180"/>
              <a:gd name="T13" fmla="*/ 2147483646 h 336"/>
              <a:gd name="T14" fmla="*/ 2147483646 w 180"/>
              <a:gd name="T15" fmla="*/ 2147483646 h 336"/>
              <a:gd name="T16" fmla="*/ 2147483646 w 180"/>
              <a:gd name="T17" fmla="*/ 2147483646 h 336"/>
              <a:gd name="T18" fmla="*/ 2147483646 w 180"/>
              <a:gd name="T19" fmla="*/ 2147483646 h 336"/>
              <a:gd name="T20" fmla="*/ 2147483646 w 180"/>
              <a:gd name="T21" fmla="*/ 2147483646 h 336"/>
              <a:gd name="T22" fmla="*/ 2147483646 w 180"/>
              <a:gd name="T23" fmla="*/ 2147483646 h 336"/>
              <a:gd name="T24" fmla="*/ 2147483646 w 180"/>
              <a:gd name="T25" fmla="*/ 2147483646 h 336"/>
              <a:gd name="T26" fmla="*/ 2147483646 w 180"/>
              <a:gd name="T27" fmla="*/ 2147483646 h 336"/>
              <a:gd name="T28" fmla="*/ 2147483646 w 180"/>
              <a:gd name="T29" fmla="*/ 2147483646 h 336"/>
              <a:gd name="T30" fmla="*/ 2147483646 w 180"/>
              <a:gd name="T31" fmla="*/ 2147483646 h 336"/>
              <a:gd name="T32" fmla="*/ 2147483646 w 180"/>
              <a:gd name="T33" fmla="*/ 2147483646 h 336"/>
              <a:gd name="T34" fmla="*/ 2147483646 w 180"/>
              <a:gd name="T35" fmla="*/ 2147483646 h 336"/>
              <a:gd name="T36" fmla="*/ 2147483646 w 180"/>
              <a:gd name="T37" fmla="*/ 2147483646 h 336"/>
              <a:gd name="T38" fmla="*/ 2147483646 w 180"/>
              <a:gd name="T39" fmla="*/ 2147483646 h 336"/>
              <a:gd name="T40" fmla="*/ 2147483646 w 180"/>
              <a:gd name="T41" fmla="*/ 2147483646 h 336"/>
              <a:gd name="T42" fmla="*/ 2147483646 w 180"/>
              <a:gd name="T43" fmla="*/ 2147483646 h 336"/>
              <a:gd name="T44" fmla="*/ 2147483646 w 180"/>
              <a:gd name="T45" fmla="*/ 2147483646 h 336"/>
              <a:gd name="T46" fmla="*/ 2147483646 w 180"/>
              <a:gd name="T47" fmla="*/ 2147483646 h 336"/>
              <a:gd name="T48" fmla="*/ 2147483646 w 180"/>
              <a:gd name="T49" fmla="*/ 2147483646 h 336"/>
              <a:gd name="T50" fmla="*/ 2147483646 w 180"/>
              <a:gd name="T51" fmla="*/ 2147483646 h 336"/>
              <a:gd name="T52" fmla="*/ 2147483646 w 180"/>
              <a:gd name="T53" fmla="*/ 2147483646 h 336"/>
              <a:gd name="T54" fmla="*/ 2147483646 w 180"/>
              <a:gd name="T55" fmla="*/ 2147483646 h 336"/>
              <a:gd name="T56" fmla="*/ 2147483646 w 180"/>
              <a:gd name="T57" fmla="*/ 2147483646 h 336"/>
              <a:gd name="T58" fmla="*/ 2147483646 w 180"/>
              <a:gd name="T59" fmla="*/ 2147483646 h 336"/>
              <a:gd name="T60" fmla="*/ 2147483646 w 180"/>
              <a:gd name="T61" fmla="*/ 2147483646 h 336"/>
              <a:gd name="T62" fmla="*/ 2147483646 w 180"/>
              <a:gd name="T63" fmla="*/ 2147483646 h 336"/>
              <a:gd name="T64" fmla="*/ 2147483646 w 180"/>
              <a:gd name="T65" fmla="*/ 2147483646 h 336"/>
              <a:gd name="T66" fmla="*/ 2147483646 w 180"/>
              <a:gd name="T67" fmla="*/ 2147483646 h 336"/>
              <a:gd name="T68" fmla="*/ 2147483646 w 180"/>
              <a:gd name="T69" fmla="*/ 2147483646 h 336"/>
              <a:gd name="T70" fmla="*/ 2147483646 w 180"/>
              <a:gd name="T71" fmla="*/ 2147483646 h 336"/>
              <a:gd name="T72" fmla="*/ 2147483646 w 180"/>
              <a:gd name="T73" fmla="*/ 2147483646 h 336"/>
              <a:gd name="T74" fmla="*/ 2147483646 w 180"/>
              <a:gd name="T75" fmla="*/ 2147483646 h 336"/>
              <a:gd name="T76" fmla="*/ 2147483646 w 180"/>
              <a:gd name="T77" fmla="*/ 2147483646 h 336"/>
              <a:gd name="T78" fmla="*/ 2147483646 w 180"/>
              <a:gd name="T79" fmla="*/ 2147483646 h 336"/>
              <a:gd name="T80" fmla="*/ 2147483646 w 180"/>
              <a:gd name="T81" fmla="*/ 2147483646 h 336"/>
              <a:gd name="T82" fmla="*/ 2147483646 w 180"/>
              <a:gd name="T83" fmla="*/ 2147483646 h 336"/>
              <a:gd name="T84" fmla="*/ 2147483646 w 180"/>
              <a:gd name="T85" fmla="*/ 2147483646 h 336"/>
              <a:gd name="T86" fmla="*/ 2147483646 w 180"/>
              <a:gd name="T87" fmla="*/ 2147483646 h 336"/>
              <a:gd name="T88" fmla="*/ 2147483646 w 180"/>
              <a:gd name="T89" fmla="*/ 2147483646 h 336"/>
              <a:gd name="T90" fmla="*/ 2147483646 w 180"/>
              <a:gd name="T91" fmla="*/ 2147483646 h 336"/>
              <a:gd name="T92" fmla="*/ 2147483646 w 180"/>
              <a:gd name="T93" fmla="*/ 2147483646 h 336"/>
              <a:gd name="T94" fmla="*/ 2147483646 w 180"/>
              <a:gd name="T95" fmla="*/ 2147483646 h 336"/>
              <a:gd name="T96" fmla="*/ 2147483646 w 180"/>
              <a:gd name="T97" fmla="*/ 2147483646 h 336"/>
              <a:gd name="T98" fmla="*/ 2147483646 w 180"/>
              <a:gd name="T99" fmla="*/ 2147483646 h 336"/>
              <a:gd name="T100" fmla="*/ 2147483646 w 180"/>
              <a:gd name="T101" fmla="*/ 2147483646 h 336"/>
              <a:gd name="T102" fmla="*/ 2147483646 w 180"/>
              <a:gd name="T103" fmla="*/ 2147483646 h 336"/>
              <a:gd name="T104" fmla="*/ 2147483646 w 180"/>
              <a:gd name="T105" fmla="*/ 2147483646 h 336"/>
              <a:gd name="T106" fmla="*/ 2147483646 w 180"/>
              <a:gd name="T107" fmla="*/ 2147483646 h 336"/>
              <a:gd name="T108" fmla="*/ 2147483646 w 180"/>
              <a:gd name="T109" fmla="*/ 2147483646 h 3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336"/>
              <a:gd name="T167" fmla="*/ 180 w 180"/>
              <a:gd name="T168" fmla="*/ 336 h 3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336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24" y="24"/>
                </a:lnTo>
                <a:lnTo>
                  <a:pt x="24" y="36"/>
                </a:lnTo>
                <a:lnTo>
                  <a:pt x="24" y="42"/>
                </a:lnTo>
                <a:lnTo>
                  <a:pt x="30" y="42"/>
                </a:lnTo>
                <a:lnTo>
                  <a:pt x="30" y="54"/>
                </a:lnTo>
                <a:lnTo>
                  <a:pt x="36" y="54"/>
                </a:lnTo>
                <a:lnTo>
                  <a:pt x="36" y="66"/>
                </a:lnTo>
                <a:lnTo>
                  <a:pt x="42" y="66"/>
                </a:lnTo>
                <a:lnTo>
                  <a:pt x="42" y="72"/>
                </a:lnTo>
                <a:lnTo>
                  <a:pt x="54" y="72"/>
                </a:lnTo>
                <a:lnTo>
                  <a:pt x="54" y="84"/>
                </a:lnTo>
                <a:lnTo>
                  <a:pt x="72" y="84"/>
                </a:lnTo>
                <a:lnTo>
                  <a:pt x="72" y="96"/>
                </a:lnTo>
                <a:lnTo>
                  <a:pt x="72" y="114"/>
                </a:lnTo>
                <a:lnTo>
                  <a:pt x="78" y="114"/>
                </a:lnTo>
                <a:lnTo>
                  <a:pt x="78" y="126"/>
                </a:lnTo>
                <a:lnTo>
                  <a:pt x="90" y="126"/>
                </a:lnTo>
                <a:lnTo>
                  <a:pt x="90" y="132"/>
                </a:lnTo>
                <a:lnTo>
                  <a:pt x="90" y="138"/>
                </a:lnTo>
                <a:lnTo>
                  <a:pt x="90" y="144"/>
                </a:lnTo>
                <a:lnTo>
                  <a:pt x="96" y="144"/>
                </a:lnTo>
                <a:lnTo>
                  <a:pt x="96" y="150"/>
                </a:lnTo>
                <a:lnTo>
                  <a:pt x="102" y="150"/>
                </a:lnTo>
                <a:lnTo>
                  <a:pt x="102" y="162"/>
                </a:lnTo>
                <a:lnTo>
                  <a:pt x="108" y="162"/>
                </a:lnTo>
                <a:lnTo>
                  <a:pt x="108" y="186"/>
                </a:lnTo>
                <a:lnTo>
                  <a:pt x="114" y="186"/>
                </a:lnTo>
                <a:lnTo>
                  <a:pt x="114" y="198"/>
                </a:lnTo>
                <a:lnTo>
                  <a:pt x="114" y="216"/>
                </a:lnTo>
                <a:lnTo>
                  <a:pt x="120" y="216"/>
                </a:lnTo>
                <a:lnTo>
                  <a:pt x="120" y="228"/>
                </a:lnTo>
                <a:lnTo>
                  <a:pt x="126" y="228"/>
                </a:lnTo>
                <a:lnTo>
                  <a:pt x="126" y="240"/>
                </a:lnTo>
                <a:lnTo>
                  <a:pt x="132" y="240"/>
                </a:lnTo>
                <a:lnTo>
                  <a:pt x="132" y="246"/>
                </a:lnTo>
                <a:lnTo>
                  <a:pt x="132" y="252"/>
                </a:lnTo>
                <a:lnTo>
                  <a:pt x="144" y="252"/>
                </a:lnTo>
                <a:lnTo>
                  <a:pt x="144" y="270"/>
                </a:lnTo>
                <a:lnTo>
                  <a:pt x="150" y="270"/>
                </a:lnTo>
                <a:lnTo>
                  <a:pt x="156" y="270"/>
                </a:lnTo>
                <a:lnTo>
                  <a:pt x="156" y="288"/>
                </a:lnTo>
                <a:lnTo>
                  <a:pt x="162" y="288"/>
                </a:lnTo>
                <a:lnTo>
                  <a:pt x="162" y="300"/>
                </a:lnTo>
                <a:lnTo>
                  <a:pt x="162" y="306"/>
                </a:lnTo>
                <a:lnTo>
                  <a:pt x="174" y="306"/>
                </a:lnTo>
                <a:lnTo>
                  <a:pt x="174" y="324"/>
                </a:lnTo>
                <a:lnTo>
                  <a:pt x="180" y="324"/>
                </a:lnTo>
                <a:lnTo>
                  <a:pt x="180" y="336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29" name="Freeform 49"/>
          <p:cNvSpPr>
            <a:spLocks/>
          </p:cNvSpPr>
          <p:nvPr/>
        </p:nvSpPr>
        <p:spPr bwMode="gray">
          <a:xfrm>
            <a:off x="2001838" y="2613025"/>
            <a:ext cx="285750" cy="417513"/>
          </a:xfrm>
          <a:custGeom>
            <a:avLst/>
            <a:gdLst>
              <a:gd name="T0" fmla="*/ 0 w 180"/>
              <a:gd name="T1" fmla="*/ 0 h 276"/>
              <a:gd name="T2" fmla="*/ 2147483646 w 180"/>
              <a:gd name="T3" fmla="*/ 0 h 276"/>
              <a:gd name="T4" fmla="*/ 2147483646 w 180"/>
              <a:gd name="T5" fmla="*/ 2147483646 h 276"/>
              <a:gd name="T6" fmla="*/ 2147483646 w 180"/>
              <a:gd name="T7" fmla="*/ 2147483646 h 276"/>
              <a:gd name="T8" fmla="*/ 2147483646 w 180"/>
              <a:gd name="T9" fmla="*/ 2147483646 h 276"/>
              <a:gd name="T10" fmla="*/ 2147483646 w 180"/>
              <a:gd name="T11" fmla="*/ 2147483646 h 276"/>
              <a:gd name="T12" fmla="*/ 2147483646 w 180"/>
              <a:gd name="T13" fmla="*/ 2147483646 h 276"/>
              <a:gd name="T14" fmla="*/ 2147483646 w 180"/>
              <a:gd name="T15" fmla="*/ 2147483646 h 276"/>
              <a:gd name="T16" fmla="*/ 2147483646 w 180"/>
              <a:gd name="T17" fmla="*/ 2147483646 h 276"/>
              <a:gd name="T18" fmla="*/ 2147483646 w 180"/>
              <a:gd name="T19" fmla="*/ 2147483646 h 276"/>
              <a:gd name="T20" fmla="*/ 2147483646 w 180"/>
              <a:gd name="T21" fmla="*/ 2147483646 h 276"/>
              <a:gd name="T22" fmla="*/ 2147483646 w 180"/>
              <a:gd name="T23" fmla="*/ 2147483646 h 276"/>
              <a:gd name="T24" fmla="*/ 2147483646 w 180"/>
              <a:gd name="T25" fmla="*/ 2147483646 h 276"/>
              <a:gd name="T26" fmla="*/ 2147483646 w 180"/>
              <a:gd name="T27" fmla="*/ 2147483646 h 276"/>
              <a:gd name="T28" fmla="*/ 2147483646 w 180"/>
              <a:gd name="T29" fmla="*/ 2147483646 h 276"/>
              <a:gd name="T30" fmla="*/ 2147483646 w 180"/>
              <a:gd name="T31" fmla="*/ 2147483646 h 276"/>
              <a:gd name="T32" fmla="*/ 2147483646 w 180"/>
              <a:gd name="T33" fmla="*/ 2147483646 h 276"/>
              <a:gd name="T34" fmla="*/ 2147483646 w 180"/>
              <a:gd name="T35" fmla="*/ 2147483646 h 276"/>
              <a:gd name="T36" fmla="*/ 2147483646 w 180"/>
              <a:gd name="T37" fmla="*/ 2147483646 h 276"/>
              <a:gd name="T38" fmla="*/ 2147483646 w 180"/>
              <a:gd name="T39" fmla="*/ 2147483646 h 276"/>
              <a:gd name="T40" fmla="*/ 2147483646 w 180"/>
              <a:gd name="T41" fmla="*/ 2147483646 h 276"/>
              <a:gd name="T42" fmla="*/ 2147483646 w 180"/>
              <a:gd name="T43" fmla="*/ 2147483646 h 276"/>
              <a:gd name="T44" fmla="*/ 2147483646 w 180"/>
              <a:gd name="T45" fmla="*/ 2147483646 h 276"/>
              <a:gd name="T46" fmla="*/ 2147483646 w 180"/>
              <a:gd name="T47" fmla="*/ 2147483646 h 276"/>
              <a:gd name="T48" fmla="*/ 2147483646 w 180"/>
              <a:gd name="T49" fmla="*/ 2147483646 h 276"/>
              <a:gd name="T50" fmla="*/ 2147483646 w 180"/>
              <a:gd name="T51" fmla="*/ 2147483646 h 276"/>
              <a:gd name="T52" fmla="*/ 2147483646 w 180"/>
              <a:gd name="T53" fmla="*/ 2147483646 h 276"/>
              <a:gd name="T54" fmla="*/ 2147483646 w 180"/>
              <a:gd name="T55" fmla="*/ 2147483646 h 276"/>
              <a:gd name="T56" fmla="*/ 2147483646 w 180"/>
              <a:gd name="T57" fmla="*/ 2147483646 h 276"/>
              <a:gd name="T58" fmla="*/ 2147483646 w 180"/>
              <a:gd name="T59" fmla="*/ 2147483646 h 276"/>
              <a:gd name="T60" fmla="*/ 2147483646 w 180"/>
              <a:gd name="T61" fmla="*/ 2147483646 h 276"/>
              <a:gd name="T62" fmla="*/ 2147483646 w 180"/>
              <a:gd name="T63" fmla="*/ 2147483646 h 276"/>
              <a:gd name="T64" fmla="*/ 2147483646 w 180"/>
              <a:gd name="T65" fmla="*/ 2147483646 h 276"/>
              <a:gd name="T66" fmla="*/ 2147483646 w 180"/>
              <a:gd name="T67" fmla="*/ 2147483646 h 276"/>
              <a:gd name="T68" fmla="*/ 2147483646 w 180"/>
              <a:gd name="T69" fmla="*/ 2147483646 h 276"/>
              <a:gd name="T70" fmla="*/ 2147483646 w 180"/>
              <a:gd name="T71" fmla="*/ 2147483646 h 276"/>
              <a:gd name="T72" fmla="*/ 2147483646 w 180"/>
              <a:gd name="T73" fmla="*/ 2147483646 h 276"/>
              <a:gd name="T74" fmla="*/ 2147483646 w 180"/>
              <a:gd name="T75" fmla="*/ 2147483646 h 276"/>
              <a:gd name="T76" fmla="*/ 2147483646 w 180"/>
              <a:gd name="T77" fmla="*/ 2147483646 h 276"/>
              <a:gd name="T78" fmla="*/ 2147483646 w 180"/>
              <a:gd name="T79" fmla="*/ 2147483646 h 276"/>
              <a:gd name="T80" fmla="*/ 2147483646 w 180"/>
              <a:gd name="T81" fmla="*/ 2147483646 h 276"/>
              <a:gd name="T82" fmla="*/ 2147483646 w 180"/>
              <a:gd name="T83" fmla="*/ 2147483646 h 276"/>
              <a:gd name="T84" fmla="*/ 2147483646 w 180"/>
              <a:gd name="T85" fmla="*/ 2147483646 h 276"/>
              <a:gd name="T86" fmla="*/ 2147483646 w 180"/>
              <a:gd name="T87" fmla="*/ 2147483646 h 276"/>
              <a:gd name="T88" fmla="*/ 2147483646 w 180"/>
              <a:gd name="T89" fmla="*/ 2147483646 h 276"/>
              <a:gd name="T90" fmla="*/ 2147483646 w 180"/>
              <a:gd name="T91" fmla="*/ 2147483646 h 276"/>
              <a:gd name="T92" fmla="*/ 2147483646 w 180"/>
              <a:gd name="T93" fmla="*/ 2147483646 h 276"/>
              <a:gd name="T94" fmla="*/ 2147483646 w 180"/>
              <a:gd name="T95" fmla="*/ 2147483646 h 276"/>
              <a:gd name="T96" fmla="*/ 2147483646 w 180"/>
              <a:gd name="T97" fmla="*/ 2147483646 h 276"/>
              <a:gd name="T98" fmla="*/ 2147483646 w 180"/>
              <a:gd name="T99" fmla="*/ 2147483646 h 276"/>
              <a:gd name="T100" fmla="*/ 2147483646 w 180"/>
              <a:gd name="T101" fmla="*/ 2147483646 h 276"/>
              <a:gd name="T102" fmla="*/ 2147483646 w 180"/>
              <a:gd name="T103" fmla="*/ 2147483646 h 276"/>
              <a:gd name="T104" fmla="*/ 2147483646 w 180"/>
              <a:gd name="T105" fmla="*/ 2147483646 h 276"/>
              <a:gd name="T106" fmla="*/ 2147483646 w 180"/>
              <a:gd name="T107" fmla="*/ 2147483646 h 276"/>
              <a:gd name="T108" fmla="*/ 2147483646 w 180"/>
              <a:gd name="T109" fmla="*/ 2147483646 h 276"/>
              <a:gd name="T110" fmla="*/ 2147483646 w 180"/>
              <a:gd name="T111" fmla="*/ 2147483646 h 2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0"/>
              <a:gd name="T169" fmla="*/ 0 h 276"/>
              <a:gd name="T170" fmla="*/ 180 w 180"/>
              <a:gd name="T171" fmla="*/ 276 h 2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0" h="276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24" y="24"/>
                </a:lnTo>
                <a:lnTo>
                  <a:pt x="24" y="30"/>
                </a:lnTo>
                <a:lnTo>
                  <a:pt x="30" y="30"/>
                </a:lnTo>
                <a:lnTo>
                  <a:pt x="30" y="42"/>
                </a:lnTo>
                <a:lnTo>
                  <a:pt x="36" y="42"/>
                </a:lnTo>
                <a:lnTo>
                  <a:pt x="36" y="48"/>
                </a:lnTo>
                <a:lnTo>
                  <a:pt x="42" y="48"/>
                </a:lnTo>
                <a:lnTo>
                  <a:pt x="42" y="54"/>
                </a:lnTo>
                <a:lnTo>
                  <a:pt x="48" y="54"/>
                </a:lnTo>
                <a:lnTo>
                  <a:pt x="48" y="66"/>
                </a:lnTo>
                <a:lnTo>
                  <a:pt x="54" y="66"/>
                </a:lnTo>
                <a:lnTo>
                  <a:pt x="54" y="84"/>
                </a:lnTo>
                <a:lnTo>
                  <a:pt x="60" y="84"/>
                </a:lnTo>
                <a:lnTo>
                  <a:pt x="60" y="90"/>
                </a:lnTo>
                <a:lnTo>
                  <a:pt x="60" y="96"/>
                </a:lnTo>
                <a:lnTo>
                  <a:pt x="72" y="96"/>
                </a:lnTo>
                <a:lnTo>
                  <a:pt x="72" y="102"/>
                </a:lnTo>
                <a:lnTo>
                  <a:pt x="84" y="102"/>
                </a:lnTo>
                <a:lnTo>
                  <a:pt x="84" y="108"/>
                </a:lnTo>
                <a:lnTo>
                  <a:pt x="90" y="108"/>
                </a:lnTo>
                <a:lnTo>
                  <a:pt x="90" y="120"/>
                </a:lnTo>
                <a:lnTo>
                  <a:pt x="90" y="138"/>
                </a:lnTo>
                <a:lnTo>
                  <a:pt x="102" y="138"/>
                </a:lnTo>
                <a:lnTo>
                  <a:pt x="102" y="144"/>
                </a:lnTo>
                <a:lnTo>
                  <a:pt x="108" y="144"/>
                </a:lnTo>
                <a:lnTo>
                  <a:pt x="108" y="156"/>
                </a:lnTo>
                <a:lnTo>
                  <a:pt x="126" y="156"/>
                </a:lnTo>
                <a:lnTo>
                  <a:pt x="126" y="168"/>
                </a:lnTo>
                <a:lnTo>
                  <a:pt x="132" y="168"/>
                </a:lnTo>
                <a:lnTo>
                  <a:pt x="138" y="168"/>
                </a:lnTo>
                <a:lnTo>
                  <a:pt x="138" y="174"/>
                </a:lnTo>
                <a:lnTo>
                  <a:pt x="138" y="180"/>
                </a:lnTo>
                <a:lnTo>
                  <a:pt x="138" y="186"/>
                </a:lnTo>
                <a:lnTo>
                  <a:pt x="144" y="186"/>
                </a:lnTo>
                <a:lnTo>
                  <a:pt x="144" y="192"/>
                </a:lnTo>
                <a:lnTo>
                  <a:pt x="150" y="192"/>
                </a:lnTo>
                <a:lnTo>
                  <a:pt x="150" y="204"/>
                </a:lnTo>
                <a:lnTo>
                  <a:pt x="156" y="204"/>
                </a:lnTo>
                <a:lnTo>
                  <a:pt x="156" y="216"/>
                </a:lnTo>
                <a:lnTo>
                  <a:pt x="156" y="222"/>
                </a:lnTo>
                <a:lnTo>
                  <a:pt x="162" y="222"/>
                </a:lnTo>
                <a:lnTo>
                  <a:pt x="162" y="228"/>
                </a:lnTo>
                <a:lnTo>
                  <a:pt x="168" y="228"/>
                </a:lnTo>
                <a:lnTo>
                  <a:pt x="168" y="252"/>
                </a:lnTo>
                <a:lnTo>
                  <a:pt x="174" y="252"/>
                </a:lnTo>
                <a:lnTo>
                  <a:pt x="174" y="258"/>
                </a:lnTo>
                <a:lnTo>
                  <a:pt x="180" y="258"/>
                </a:lnTo>
                <a:lnTo>
                  <a:pt x="180" y="276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0" name="Freeform 50"/>
          <p:cNvSpPr>
            <a:spLocks/>
          </p:cNvSpPr>
          <p:nvPr/>
        </p:nvSpPr>
        <p:spPr bwMode="gray">
          <a:xfrm>
            <a:off x="2287588" y="3030538"/>
            <a:ext cx="390525" cy="392112"/>
          </a:xfrm>
          <a:custGeom>
            <a:avLst/>
            <a:gdLst>
              <a:gd name="T0" fmla="*/ 0 w 246"/>
              <a:gd name="T1" fmla="*/ 0 h 258"/>
              <a:gd name="T2" fmla="*/ 2147483646 w 246"/>
              <a:gd name="T3" fmla="*/ 0 h 258"/>
              <a:gd name="T4" fmla="*/ 2147483646 w 246"/>
              <a:gd name="T5" fmla="*/ 2147483646 h 258"/>
              <a:gd name="T6" fmla="*/ 2147483646 w 246"/>
              <a:gd name="T7" fmla="*/ 2147483646 h 258"/>
              <a:gd name="T8" fmla="*/ 2147483646 w 246"/>
              <a:gd name="T9" fmla="*/ 2147483646 h 258"/>
              <a:gd name="T10" fmla="*/ 2147483646 w 246"/>
              <a:gd name="T11" fmla="*/ 2147483646 h 258"/>
              <a:gd name="T12" fmla="*/ 2147483646 w 246"/>
              <a:gd name="T13" fmla="*/ 2147483646 h 258"/>
              <a:gd name="T14" fmla="*/ 2147483646 w 246"/>
              <a:gd name="T15" fmla="*/ 2147483646 h 258"/>
              <a:gd name="T16" fmla="*/ 2147483646 w 246"/>
              <a:gd name="T17" fmla="*/ 2147483646 h 258"/>
              <a:gd name="T18" fmla="*/ 2147483646 w 246"/>
              <a:gd name="T19" fmla="*/ 2147483646 h 258"/>
              <a:gd name="T20" fmla="*/ 2147483646 w 246"/>
              <a:gd name="T21" fmla="*/ 2147483646 h 258"/>
              <a:gd name="T22" fmla="*/ 2147483646 w 246"/>
              <a:gd name="T23" fmla="*/ 2147483646 h 258"/>
              <a:gd name="T24" fmla="*/ 2147483646 w 246"/>
              <a:gd name="T25" fmla="*/ 2147483646 h 258"/>
              <a:gd name="T26" fmla="*/ 2147483646 w 246"/>
              <a:gd name="T27" fmla="*/ 2147483646 h 258"/>
              <a:gd name="T28" fmla="*/ 2147483646 w 246"/>
              <a:gd name="T29" fmla="*/ 2147483646 h 258"/>
              <a:gd name="T30" fmla="*/ 2147483646 w 246"/>
              <a:gd name="T31" fmla="*/ 2147483646 h 258"/>
              <a:gd name="T32" fmla="*/ 2147483646 w 246"/>
              <a:gd name="T33" fmla="*/ 2147483646 h 258"/>
              <a:gd name="T34" fmla="*/ 2147483646 w 246"/>
              <a:gd name="T35" fmla="*/ 2147483646 h 258"/>
              <a:gd name="T36" fmla="*/ 2147483646 w 246"/>
              <a:gd name="T37" fmla="*/ 2147483646 h 258"/>
              <a:gd name="T38" fmla="*/ 2147483646 w 246"/>
              <a:gd name="T39" fmla="*/ 2147483646 h 258"/>
              <a:gd name="T40" fmla="*/ 2147483646 w 246"/>
              <a:gd name="T41" fmla="*/ 2147483646 h 258"/>
              <a:gd name="T42" fmla="*/ 2147483646 w 246"/>
              <a:gd name="T43" fmla="*/ 2147483646 h 258"/>
              <a:gd name="T44" fmla="*/ 2147483646 w 246"/>
              <a:gd name="T45" fmla="*/ 2147483646 h 258"/>
              <a:gd name="T46" fmla="*/ 2147483646 w 246"/>
              <a:gd name="T47" fmla="*/ 2147483646 h 258"/>
              <a:gd name="T48" fmla="*/ 2147483646 w 246"/>
              <a:gd name="T49" fmla="*/ 2147483646 h 258"/>
              <a:gd name="T50" fmla="*/ 2147483646 w 246"/>
              <a:gd name="T51" fmla="*/ 2147483646 h 258"/>
              <a:gd name="T52" fmla="*/ 2147483646 w 246"/>
              <a:gd name="T53" fmla="*/ 2147483646 h 258"/>
              <a:gd name="T54" fmla="*/ 2147483646 w 246"/>
              <a:gd name="T55" fmla="*/ 2147483646 h 258"/>
              <a:gd name="T56" fmla="*/ 2147483646 w 246"/>
              <a:gd name="T57" fmla="*/ 2147483646 h 258"/>
              <a:gd name="T58" fmla="*/ 2147483646 w 246"/>
              <a:gd name="T59" fmla="*/ 2147483646 h 258"/>
              <a:gd name="T60" fmla="*/ 2147483646 w 246"/>
              <a:gd name="T61" fmla="*/ 2147483646 h 258"/>
              <a:gd name="T62" fmla="*/ 2147483646 w 246"/>
              <a:gd name="T63" fmla="*/ 2147483646 h 258"/>
              <a:gd name="T64" fmla="*/ 2147483646 w 246"/>
              <a:gd name="T65" fmla="*/ 2147483646 h 258"/>
              <a:gd name="T66" fmla="*/ 2147483646 w 246"/>
              <a:gd name="T67" fmla="*/ 2147483646 h 258"/>
              <a:gd name="T68" fmla="*/ 2147483646 w 246"/>
              <a:gd name="T69" fmla="*/ 2147483646 h 258"/>
              <a:gd name="T70" fmla="*/ 2147483646 w 246"/>
              <a:gd name="T71" fmla="*/ 2147483646 h 258"/>
              <a:gd name="T72" fmla="*/ 2147483646 w 246"/>
              <a:gd name="T73" fmla="*/ 2147483646 h 258"/>
              <a:gd name="T74" fmla="*/ 2147483646 w 246"/>
              <a:gd name="T75" fmla="*/ 2147483646 h 258"/>
              <a:gd name="T76" fmla="*/ 2147483646 w 246"/>
              <a:gd name="T77" fmla="*/ 2147483646 h 258"/>
              <a:gd name="T78" fmla="*/ 2147483646 w 246"/>
              <a:gd name="T79" fmla="*/ 2147483646 h 258"/>
              <a:gd name="T80" fmla="*/ 2147483646 w 246"/>
              <a:gd name="T81" fmla="*/ 2147483646 h 258"/>
              <a:gd name="T82" fmla="*/ 2147483646 w 246"/>
              <a:gd name="T83" fmla="*/ 2147483646 h 258"/>
              <a:gd name="T84" fmla="*/ 2147483646 w 246"/>
              <a:gd name="T85" fmla="*/ 2147483646 h 258"/>
              <a:gd name="T86" fmla="*/ 2147483646 w 246"/>
              <a:gd name="T87" fmla="*/ 2147483646 h 258"/>
              <a:gd name="T88" fmla="*/ 2147483646 w 246"/>
              <a:gd name="T89" fmla="*/ 2147483646 h 258"/>
              <a:gd name="T90" fmla="*/ 2147483646 w 246"/>
              <a:gd name="T91" fmla="*/ 2147483646 h 258"/>
              <a:gd name="T92" fmla="*/ 2147483646 w 246"/>
              <a:gd name="T93" fmla="*/ 2147483646 h 258"/>
              <a:gd name="T94" fmla="*/ 2147483646 w 246"/>
              <a:gd name="T95" fmla="*/ 2147483646 h 258"/>
              <a:gd name="T96" fmla="*/ 2147483646 w 246"/>
              <a:gd name="T97" fmla="*/ 2147483646 h 258"/>
              <a:gd name="T98" fmla="*/ 2147483646 w 246"/>
              <a:gd name="T99" fmla="*/ 2147483646 h 258"/>
              <a:gd name="T100" fmla="*/ 2147483646 w 246"/>
              <a:gd name="T101" fmla="*/ 2147483646 h 258"/>
              <a:gd name="T102" fmla="*/ 2147483646 w 246"/>
              <a:gd name="T103" fmla="*/ 2147483646 h 258"/>
              <a:gd name="T104" fmla="*/ 2147483646 w 246"/>
              <a:gd name="T105" fmla="*/ 2147483646 h 258"/>
              <a:gd name="T106" fmla="*/ 2147483646 w 246"/>
              <a:gd name="T107" fmla="*/ 2147483646 h 258"/>
              <a:gd name="T108" fmla="*/ 2147483646 w 246"/>
              <a:gd name="T109" fmla="*/ 2147483646 h 258"/>
              <a:gd name="T110" fmla="*/ 2147483646 w 246"/>
              <a:gd name="T111" fmla="*/ 2147483646 h 258"/>
              <a:gd name="T112" fmla="*/ 2147483646 w 246"/>
              <a:gd name="T113" fmla="*/ 2147483646 h 2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6"/>
              <a:gd name="T172" fmla="*/ 0 h 258"/>
              <a:gd name="T173" fmla="*/ 246 w 246"/>
              <a:gd name="T174" fmla="*/ 258 h 25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6" h="258">
                <a:moveTo>
                  <a:pt x="0" y="0"/>
                </a:moveTo>
                <a:lnTo>
                  <a:pt x="18" y="0"/>
                </a:lnTo>
                <a:lnTo>
                  <a:pt x="18" y="6"/>
                </a:lnTo>
                <a:lnTo>
                  <a:pt x="24" y="6"/>
                </a:lnTo>
                <a:lnTo>
                  <a:pt x="24" y="12"/>
                </a:lnTo>
                <a:lnTo>
                  <a:pt x="24" y="36"/>
                </a:lnTo>
                <a:lnTo>
                  <a:pt x="42" y="36"/>
                </a:lnTo>
                <a:lnTo>
                  <a:pt x="42" y="54"/>
                </a:lnTo>
                <a:lnTo>
                  <a:pt x="54" y="54"/>
                </a:lnTo>
                <a:lnTo>
                  <a:pt x="60" y="54"/>
                </a:lnTo>
                <a:lnTo>
                  <a:pt x="60" y="60"/>
                </a:lnTo>
                <a:lnTo>
                  <a:pt x="72" y="60"/>
                </a:lnTo>
                <a:lnTo>
                  <a:pt x="72" y="78"/>
                </a:lnTo>
                <a:lnTo>
                  <a:pt x="72" y="90"/>
                </a:lnTo>
                <a:lnTo>
                  <a:pt x="72" y="96"/>
                </a:lnTo>
                <a:lnTo>
                  <a:pt x="78" y="96"/>
                </a:lnTo>
                <a:lnTo>
                  <a:pt x="78" y="102"/>
                </a:lnTo>
                <a:lnTo>
                  <a:pt x="78" y="108"/>
                </a:lnTo>
                <a:lnTo>
                  <a:pt x="84" y="108"/>
                </a:lnTo>
                <a:lnTo>
                  <a:pt x="84" y="114"/>
                </a:lnTo>
                <a:lnTo>
                  <a:pt x="90" y="114"/>
                </a:lnTo>
                <a:lnTo>
                  <a:pt x="90" y="120"/>
                </a:lnTo>
                <a:lnTo>
                  <a:pt x="96" y="120"/>
                </a:lnTo>
                <a:lnTo>
                  <a:pt x="96" y="126"/>
                </a:lnTo>
                <a:lnTo>
                  <a:pt x="96" y="132"/>
                </a:lnTo>
                <a:lnTo>
                  <a:pt x="102" y="132"/>
                </a:lnTo>
                <a:lnTo>
                  <a:pt x="102" y="144"/>
                </a:lnTo>
                <a:lnTo>
                  <a:pt x="114" y="144"/>
                </a:lnTo>
                <a:lnTo>
                  <a:pt x="114" y="150"/>
                </a:lnTo>
                <a:lnTo>
                  <a:pt x="120" y="150"/>
                </a:lnTo>
                <a:lnTo>
                  <a:pt x="120" y="156"/>
                </a:lnTo>
                <a:lnTo>
                  <a:pt x="132" y="156"/>
                </a:lnTo>
                <a:lnTo>
                  <a:pt x="138" y="156"/>
                </a:lnTo>
                <a:lnTo>
                  <a:pt x="138" y="162"/>
                </a:lnTo>
                <a:lnTo>
                  <a:pt x="156" y="162"/>
                </a:lnTo>
                <a:lnTo>
                  <a:pt x="156" y="174"/>
                </a:lnTo>
                <a:lnTo>
                  <a:pt x="162" y="174"/>
                </a:lnTo>
                <a:lnTo>
                  <a:pt x="162" y="180"/>
                </a:lnTo>
                <a:lnTo>
                  <a:pt x="162" y="192"/>
                </a:lnTo>
                <a:lnTo>
                  <a:pt x="180" y="192"/>
                </a:lnTo>
                <a:lnTo>
                  <a:pt x="180" y="210"/>
                </a:lnTo>
                <a:lnTo>
                  <a:pt x="186" y="210"/>
                </a:lnTo>
                <a:lnTo>
                  <a:pt x="186" y="216"/>
                </a:lnTo>
                <a:lnTo>
                  <a:pt x="198" y="216"/>
                </a:lnTo>
                <a:lnTo>
                  <a:pt x="198" y="222"/>
                </a:lnTo>
                <a:lnTo>
                  <a:pt x="204" y="222"/>
                </a:lnTo>
                <a:lnTo>
                  <a:pt x="204" y="234"/>
                </a:lnTo>
                <a:lnTo>
                  <a:pt x="228" y="234"/>
                </a:lnTo>
                <a:lnTo>
                  <a:pt x="228" y="240"/>
                </a:lnTo>
                <a:lnTo>
                  <a:pt x="234" y="240"/>
                </a:lnTo>
                <a:lnTo>
                  <a:pt x="234" y="246"/>
                </a:lnTo>
                <a:lnTo>
                  <a:pt x="240" y="246"/>
                </a:lnTo>
                <a:lnTo>
                  <a:pt x="240" y="252"/>
                </a:lnTo>
                <a:lnTo>
                  <a:pt x="246" y="252"/>
                </a:lnTo>
                <a:lnTo>
                  <a:pt x="246" y="25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1" name="Freeform 51"/>
          <p:cNvSpPr>
            <a:spLocks/>
          </p:cNvSpPr>
          <p:nvPr/>
        </p:nvSpPr>
        <p:spPr bwMode="gray">
          <a:xfrm>
            <a:off x="2678113" y="3422650"/>
            <a:ext cx="428625" cy="300038"/>
          </a:xfrm>
          <a:custGeom>
            <a:avLst/>
            <a:gdLst>
              <a:gd name="T0" fmla="*/ 0 w 270"/>
              <a:gd name="T1" fmla="*/ 0 h 198"/>
              <a:gd name="T2" fmla="*/ 2147483646 w 270"/>
              <a:gd name="T3" fmla="*/ 0 h 198"/>
              <a:gd name="T4" fmla="*/ 2147483646 w 270"/>
              <a:gd name="T5" fmla="*/ 2147483646 h 198"/>
              <a:gd name="T6" fmla="*/ 2147483646 w 270"/>
              <a:gd name="T7" fmla="*/ 2147483646 h 198"/>
              <a:gd name="T8" fmla="*/ 2147483646 w 270"/>
              <a:gd name="T9" fmla="*/ 2147483646 h 198"/>
              <a:gd name="T10" fmla="*/ 2147483646 w 270"/>
              <a:gd name="T11" fmla="*/ 2147483646 h 198"/>
              <a:gd name="T12" fmla="*/ 2147483646 w 270"/>
              <a:gd name="T13" fmla="*/ 2147483646 h 198"/>
              <a:gd name="T14" fmla="*/ 2147483646 w 270"/>
              <a:gd name="T15" fmla="*/ 2147483646 h 198"/>
              <a:gd name="T16" fmla="*/ 2147483646 w 270"/>
              <a:gd name="T17" fmla="*/ 2147483646 h 198"/>
              <a:gd name="T18" fmla="*/ 2147483646 w 270"/>
              <a:gd name="T19" fmla="*/ 2147483646 h 198"/>
              <a:gd name="T20" fmla="*/ 2147483646 w 270"/>
              <a:gd name="T21" fmla="*/ 2147483646 h 198"/>
              <a:gd name="T22" fmla="*/ 2147483646 w 270"/>
              <a:gd name="T23" fmla="*/ 2147483646 h 198"/>
              <a:gd name="T24" fmla="*/ 2147483646 w 270"/>
              <a:gd name="T25" fmla="*/ 2147483646 h 198"/>
              <a:gd name="T26" fmla="*/ 2147483646 w 270"/>
              <a:gd name="T27" fmla="*/ 2147483646 h 198"/>
              <a:gd name="T28" fmla="*/ 2147483646 w 270"/>
              <a:gd name="T29" fmla="*/ 2147483646 h 198"/>
              <a:gd name="T30" fmla="*/ 2147483646 w 270"/>
              <a:gd name="T31" fmla="*/ 2147483646 h 198"/>
              <a:gd name="T32" fmla="*/ 2147483646 w 270"/>
              <a:gd name="T33" fmla="*/ 2147483646 h 198"/>
              <a:gd name="T34" fmla="*/ 2147483646 w 270"/>
              <a:gd name="T35" fmla="*/ 2147483646 h 198"/>
              <a:gd name="T36" fmla="*/ 2147483646 w 270"/>
              <a:gd name="T37" fmla="*/ 2147483646 h 198"/>
              <a:gd name="T38" fmla="*/ 2147483646 w 270"/>
              <a:gd name="T39" fmla="*/ 2147483646 h 198"/>
              <a:gd name="T40" fmla="*/ 2147483646 w 270"/>
              <a:gd name="T41" fmla="*/ 2147483646 h 198"/>
              <a:gd name="T42" fmla="*/ 2147483646 w 270"/>
              <a:gd name="T43" fmla="*/ 2147483646 h 198"/>
              <a:gd name="T44" fmla="*/ 2147483646 w 270"/>
              <a:gd name="T45" fmla="*/ 2147483646 h 198"/>
              <a:gd name="T46" fmla="*/ 2147483646 w 270"/>
              <a:gd name="T47" fmla="*/ 2147483646 h 198"/>
              <a:gd name="T48" fmla="*/ 2147483646 w 270"/>
              <a:gd name="T49" fmla="*/ 2147483646 h 198"/>
              <a:gd name="T50" fmla="*/ 2147483646 w 270"/>
              <a:gd name="T51" fmla="*/ 2147483646 h 198"/>
              <a:gd name="T52" fmla="*/ 2147483646 w 270"/>
              <a:gd name="T53" fmla="*/ 2147483646 h 198"/>
              <a:gd name="T54" fmla="*/ 2147483646 w 270"/>
              <a:gd name="T55" fmla="*/ 2147483646 h 198"/>
              <a:gd name="T56" fmla="*/ 2147483646 w 270"/>
              <a:gd name="T57" fmla="*/ 2147483646 h 198"/>
              <a:gd name="T58" fmla="*/ 2147483646 w 270"/>
              <a:gd name="T59" fmla="*/ 2147483646 h 198"/>
              <a:gd name="T60" fmla="*/ 2147483646 w 270"/>
              <a:gd name="T61" fmla="*/ 2147483646 h 198"/>
              <a:gd name="T62" fmla="*/ 2147483646 w 270"/>
              <a:gd name="T63" fmla="*/ 2147483646 h 198"/>
              <a:gd name="T64" fmla="*/ 2147483646 w 270"/>
              <a:gd name="T65" fmla="*/ 2147483646 h 198"/>
              <a:gd name="T66" fmla="*/ 2147483646 w 270"/>
              <a:gd name="T67" fmla="*/ 2147483646 h 198"/>
              <a:gd name="T68" fmla="*/ 2147483646 w 270"/>
              <a:gd name="T69" fmla="*/ 2147483646 h 198"/>
              <a:gd name="T70" fmla="*/ 2147483646 w 270"/>
              <a:gd name="T71" fmla="*/ 2147483646 h 198"/>
              <a:gd name="T72" fmla="*/ 2147483646 w 270"/>
              <a:gd name="T73" fmla="*/ 2147483646 h 198"/>
              <a:gd name="T74" fmla="*/ 2147483646 w 270"/>
              <a:gd name="T75" fmla="*/ 2147483646 h 198"/>
              <a:gd name="T76" fmla="*/ 2147483646 w 270"/>
              <a:gd name="T77" fmla="*/ 2147483646 h 198"/>
              <a:gd name="T78" fmla="*/ 2147483646 w 270"/>
              <a:gd name="T79" fmla="*/ 2147483646 h 198"/>
              <a:gd name="T80" fmla="*/ 2147483646 w 270"/>
              <a:gd name="T81" fmla="*/ 2147483646 h 198"/>
              <a:gd name="T82" fmla="*/ 2147483646 w 270"/>
              <a:gd name="T83" fmla="*/ 2147483646 h 198"/>
              <a:gd name="T84" fmla="*/ 2147483646 w 270"/>
              <a:gd name="T85" fmla="*/ 2147483646 h 198"/>
              <a:gd name="T86" fmla="*/ 2147483646 w 270"/>
              <a:gd name="T87" fmla="*/ 2147483646 h 198"/>
              <a:gd name="T88" fmla="*/ 2147483646 w 270"/>
              <a:gd name="T89" fmla="*/ 2147483646 h 198"/>
              <a:gd name="T90" fmla="*/ 2147483646 w 270"/>
              <a:gd name="T91" fmla="*/ 2147483646 h 198"/>
              <a:gd name="T92" fmla="*/ 2147483646 w 270"/>
              <a:gd name="T93" fmla="*/ 2147483646 h 198"/>
              <a:gd name="T94" fmla="*/ 2147483646 w 270"/>
              <a:gd name="T95" fmla="*/ 2147483646 h 198"/>
              <a:gd name="T96" fmla="*/ 2147483646 w 270"/>
              <a:gd name="T97" fmla="*/ 2147483646 h 198"/>
              <a:gd name="T98" fmla="*/ 2147483646 w 270"/>
              <a:gd name="T99" fmla="*/ 2147483646 h 198"/>
              <a:gd name="T100" fmla="*/ 2147483646 w 270"/>
              <a:gd name="T101" fmla="*/ 2147483646 h 198"/>
              <a:gd name="T102" fmla="*/ 2147483646 w 270"/>
              <a:gd name="T103" fmla="*/ 2147483646 h 198"/>
              <a:gd name="T104" fmla="*/ 2147483646 w 270"/>
              <a:gd name="T105" fmla="*/ 2147483646 h 198"/>
              <a:gd name="T106" fmla="*/ 2147483646 w 270"/>
              <a:gd name="T107" fmla="*/ 2147483646 h 198"/>
              <a:gd name="T108" fmla="*/ 2147483646 w 270"/>
              <a:gd name="T109" fmla="*/ 2147483646 h 198"/>
              <a:gd name="T110" fmla="*/ 2147483646 w 270"/>
              <a:gd name="T111" fmla="*/ 2147483646 h 1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0"/>
              <a:gd name="T169" fmla="*/ 0 h 198"/>
              <a:gd name="T170" fmla="*/ 270 w 270"/>
              <a:gd name="T171" fmla="*/ 198 h 1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0" h="198">
                <a:moveTo>
                  <a:pt x="0" y="0"/>
                </a:moveTo>
                <a:lnTo>
                  <a:pt x="6" y="0"/>
                </a:lnTo>
                <a:lnTo>
                  <a:pt x="6" y="18"/>
                </a:lnTo>
                <a:lnTo>
                  <a:pt x="24" y="18"/>
                </a:lnTo>
                <a:lnTo>
                  <a:pt x="24" y="24"/>
                </a:lnTo>
                <a:lnTo>
                  <a:pt x="42" y="24"/>
                </a:lnTo>
                <a:lnTo>
                  <a:pt x="42" y="36"/>
                </a:lnTo>
                <a:lnTo>
                  <a:pt x="54" y="36"/>
                </a:lnTo>
                <a:lnTo>
                  <a:pt x="54" y="42"/>
                </a:lnTo>
                <a:lnTo>
                  <a:pt x="72" y="42"/>
                </a:lnTo>
                <a:lnTo>
                  <a:pt x="72" y="48"/>
                </a:lnTo>
                <a:lnTo>
                  <a:pt x="84" y="48"/>
                </a:lnTo>
                <a:lnTo>
                  <a:pt x="84" y="60"/>
                </a:lnTo>
                <a:lnTo>
                  <a:pt x="84" y="66"/>
                </a:lnTo>
                <a:lnTo>
                  <a:pt x="90" y="66"/>
                </a:lnTo>
                <a:lnTo>
                  <a:pt x="90" y="72"/>
                </a:lnTo>
                <a:lnTo>
                  <a:pt x="102" y="72"/>
                </a:lnTo>
                <a:lnTo>
                  <a:pt x="102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96"/>
                </a:lnTo>
                <a:lnTo>
                  <a:pt x="132" y="96"/>
                </a:lnTo>
                <a:lnTo>
                  <a:pt x="132" y="102"/>
                </a:lnTo>
                <a:lnTo>
                  <a:pt x="144" y="102"/>
                </a:lnTo>
                <a:lnTo>
                  <a:pt x="144" y="108"/>
                </a:lnTo>
                <a:lnTo>
                  <a:pt x="150" y="108"/>
                </a:lnTo>
                <a:lnTo>
                  <a:pt x="150" y="114"/>
                </a:lnTo>
                <a:lnTo>
                  <a:pt x="162" y="114"/>
                </a:lnTo>
                <a:lnTo>
                  <a:pt x="162" y="120"/>
                </a:lnTo>
                <a:lnTo>
                  <a:pt x="168" y="120"/>
                </a:lnTo>
                <a:lnTo>
                  <a:pt x="168" y="126"/>
                </a:lnTo>
                <a:lnTo>
                  <a:pt x="174" y="126"/>
                </a:lnTo>
                <a:lnTo>
                  <a:pt x="174" y="132"/>
                </a:lnTo>
                <a:lnTo>
                  <a:pt x="180" y="132"/>
                </a:lnTo>
                <a:lnTo>
                  <a:pt x="204" y="132"/>
                </a:lnTo>
                <a:lnTo>
                  <a:pt x="204" y="138"/>
                </a:lnTo>
                <a:lnTo>
                  <a:pt x="210" y="138"/>
                </a:lnTo>
                <a:lnTo>
                  <a:pt x="210" y="150"/>
                </a:lnTo>
                <a:lnTo>
                  <a:pt x="216" y="150"/>
                </a:lnTo>
                <a:lnTo>
                  <a:pt x="216" y="156"/>
                </a:lnTo>
                <a:lnTo>
                  <a:pt x="222" y="156"/>
                </a:lnTo>
                <a:lnTo>
                  <a:pt x="228" y="156"/>
                </a:lnTo>
                <a:lnTo>
                  <a:pt x="228" y="174"/>
                </a:lnTo>
                <a:lnTo>
                  <a:pt x="234" y="174"/>
                </a:lnTo>
                <a:lnTo>
                  <a:pt x="234" y="180"/>
                </a:lnTo>
                <a:lnTo>
                  <a:pt x="240" y="180"/>
                </a:lnTo>
                <a:lnTo>
                  <a:pt x="240" y="186"/>
                </a:lnTo>
                <a:lnTo>
                  <a:pt x="246" y="186"/>
                </a:lnTo>
                <a:lnTo>
                  <a:pt x="246" y="192"/>
                </a:lnTo>
                <a:lnTo>
                  <a:pt x="252" y="192"/>
                </a:lnTo>
                <a:lnTo>
                  <a:pt x="252" y="198"/>
                </a:lnTo>
                <a:lnTo>
                  <a:pt x="270" y="19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2" name="Freeform 52"/>
          <p:cNvSpPr>
            <a:spLocks/>
          </p:cNvSpPr>
          <p:nvPr/>
        </p:nvSpPr>
        <p:spPr bwMode="gray">
          <a:xfrm>
            <a:off x="3106738" y="3722688"/>
            <a:ext cx="581025" cy="363537"/>
          </a:xfrm>
          <a:custGeom>
            <a:avLst/>
            <a:gdLst>
              <a:gd name="T0" fmla="*/ 0 w 366"/>
              <a:gd name="T1" fmla="*/ 0 h 240"/>
              <a:gd name="T2" fmla="*/ 2147483646 w 366"/>
              <a:gd name="T3" fmla="*/ 0 h 240"/>
              <a:gd name="T4" fmla="*/ 2147483646 w 366"/>
              <a:gd name="T5" fmla="*/ 2147483646 h 240"/>
              <a:gd name="T6" fmla="*/ 2147483646 w 366"/>
              <a:gd name="T7" fmla="*/ 2147483646 h 240"/>
              <a:gd name="T8" fmla="*/ 2147483646 w 366"/>
              <a:gd name="T9" fmla="*/ 2147483646 h 240"/>
              <a:gd name="T10" fmla="*/ 2147483646 w 366"/>
              <a:gd name="T11" fmla="*/ 2147483646 h 240"/>
              <a:gd name="T12" fmla="*/ 2147483646 w 366"/>
              <a:gd name="T13" fmla="*/ 2147483646 h 240"/>
              <a:gd name="T14" fmla="*/ 2147483646 w 366"/>
              <a:gd name="T15" fmla="*/ 2147483646 h 240"/>
              <a:gd name="T16" fmla="*/ 2147483646 w 366"/>
              <a:gd name="T17" fmla="*/ 2147483646 h 240"/>
              <a:gd name="T18" fmla="*/ 2147483646 w 366"/>
              <a:gd name="T19" fmla="*/ 2147483646 h 240"/>
              <a:gd name="T20" fmla="*/ 2147483646 w 366"/>
              <a:gd name="T21" fmla="*/ 2147483646 h 240"/>
              <a:gd name="T22" fmla="*/ 2147483646 w 366"/>
              <a:gd name="T23" fmla="*/ 2147483646 h 240"/>
              <a:gd name="T24" fmla="*/ 2147483646 w 366"/>
              <a:gd name="T25" fmla="*/ 2147483646 h 240"/>
              <a:gd name="T26" fmla="*/ 2147483646 w 366"/>
              <a:gd name="T27" fmla="*/ 2147483646 h 240"/>
              <a:gd name="T28" fmla="*/ 2147483646 w 366"/>
              <a:gd name="T29" fmla="*/ 2147483646 h 240"/>
              <a:gd name="T30" fmla="*/ 2147483646 w 366"/>
              <a:gd name="T31" fmla="*/ 2147483646 h 240"/>
              <a:gd name="T32" fmla="*/ 2147483646 w 366"/>
              <a:gd name="T33" fmla="*/ 2147483646 h 240"/>
              <a:gd name="T34" fmla="*/ 2147483646 w 366"/>
              <a:gd name="T35" fmla="*/ 2147483646 h 240"/>
              <a:gd name="T36" fmla="*/ 2147483646 w 366"/>
              <a:gd name="T37" fmla="*/ 2147483646 h 240"/>
              <a:gd name="T38" fmla="*/ 2147483646 w 366"/>
              <a:gd name="T39" fmla="*/ 2147483646 h 240"/>
              <a:gd name="T40" fmla="*/ 2147483646 w 366"/>
              <a:gd name="T41" fmla="*/ 2147483646 h 240"/>
              <a:gd name="T42" fmla="*/ 2147483646 w 366"/>
              <a:gd name="T43" fmla="*/ 2147483646 h 240"/>
              <a:gd name="T44" fmla="*/ 2147483646 w 366"/>
              <a:gd name="T45" fmla="*/ 2147483646 h 240"/>
              <a:gd name="T46" fmla="*/ 2147483646 w 366"/>
              <a:gd name="T47" fmla="*/ 2147483646 h 240"/>
              <a:gd name="T48" fmla="*/ 2147483646 w 366"/>
              <a:gd name="T49" fmla="*/ 2147483646 h 240"/>
              <a:gd name="T50" fmla="*/ 2147483646 w 366"/>
              <a:gd name="T51" fmla="*/ 2147483646 h 240"/>
              <a:gd name="T52" fmla="*/ 2147483646 w 366"/>
              <a:gd name="T53" fmla="*/ 2147483646 h 240"/>
              <a:gd name="T54" fmla="*/ 2147483646 w 366"/>
              <a:gd name="T55" fmla="*/ 2147483646 h 240"/>
              <a:gd name="T56" fmla="*/ 2147483646 w 366"/>
              <a:gd name="T57" fmla="*/ 2147483646 h 240"/>
              <a:gd name="T58" fmla="*/ 2147483646 w 366"/>
              <a:gd name="T59" fmla="*/ 2147483646 h 240"/>
              <a:gd name="T60" fmla="*/ 2147483646 w 366"/>
              <a:gd name="T61" fmla="*/ 2147483646 h 240"/>
              <a:gd name="T62" fmla="*/ 2147483646 w 366"/>
              <a:gd name="T63" fmla="*/ 2147483646 h 240"/>
              <a:gd name="T64" fmla="*/ 2147483646 w 366"/>
              <a:gd name="T65" fmla="*/ 2147483646 h 240"/>
              <a:gd name="T66" fmla="*/ 2147483646 w 366"/>
              <a:gd name="T67" fmla="*/ 2147483646 h 240"/>
              <a:gd name="T68" fmla="*/ 2147483646 w 366"/>
              <a:gd name="T69" fmla="*/ 2147483646 h 240"/>
              <a:gd name="T70" fmla="*/ 2147483646 w 366"/>
              <a:gd name="T71" fmla="*/ 2147483646 h 240"/>
              <a:gd name="T72" fmla="*/ 2147483646 w 366"/>
              <a:gd name="T73" fmla="*/ 2147483646 h 240"/>
              <a:gd name="T74" fmla="*/ 2147483646 w 366"/>
              <a:gd name="T75" fmla="*/ 2147483646 h 240"/>
              <a:gd name="T76" fmla="*/ 2147483646 w 366"/>
              <a:gd name="T77" fmla="*/ 2147483646 h 240"/>
              <a:gd name="T78" fmla="*/ 2147483646 w 366"/>
              <a:gd name="T79" fmla="*/ 2147483646 h 240"/>
              <a:gd name="T80" fmla="*/ 2147483646 w 366"/>
              <a:gd name="T81" fmla="*/ 2147483646 h 240"/>
              <a:gd name="T82" fmla="*/ 2147483646 w 366"/>
              <a:gd name="T83" fmla="*/ 2147483646 h 240"/>
              <a:gd name="T84" fmla="*/ 2147483646 w 366"/>
              <a:gd name="T85" fmla="*/ 2147483646 h 240"/>
              <a:gd name="T86" fmla="*/ 2147483646 w 366"/>
              <a:gd name="T87" fmla="*/ 2147483646 h 240"/>
              <a:gd name="T88" fmla="*/ 2147483646 w 366"/>
              <a:gd name="T89" fmla="*/ 2147483646 h 240"/>
              <a:gd name="T90" fmla="*/ 2147483646 w 366"/>
              <a:gd name="T91" fmla="*/ 2147483646 h 240"/>
              <a:gd name="T92" fmla="*/ 2147483646 w 366"/>
              <a:gd name="T93" fmla="*/ 2147483646 h 240"/>
              <a:gd name="T94" fmla="*/ 2147483646 w 366"/>
              <a:gd name="T95" fmla="*/ 2147483646 h 240"/>
              <a:gd name="T96" fmla="*/ 2147483646 w 366"/>
              <a:gd name="T97" fmla="*/ 2147483646 h 240"/>
              <a:gd name="T98" fmla="*/ 2147483646 w 366"/>
              <a:gd name="T99" fmla="*/ 2147483646 h 240"/>
              <a:gd name="T100" fmla="*/ 2147483646 w 366"/>
              <a:gd name="T101" fmla="*/ 2147483646 h 240"/>
              <a:gd name="T102" fmla="*/ 2147483646 w 366"/>
              <a:gd name="T103" fmla="*/ 2147483646 h 240"/>
              <a:gd name="T104" fmla="*/ 2147483646 w 366"/>
              <a:gd name="T105" fmla="*/ 2147483646 h 240"/>
              <a:gd name="T106" fmla="*/ 2147483646 w 366"/>
              <a:gd name="T107" fmla="*/ 2147483646 h 240"/>
              <a:gd name="T108" fmla="*/ 2147483646 w 366"/>
              <a:gd name="T109" fmla="*/ 2147483646 h 240"/>
              <a:gd name="T110" fmla="*/ 2147483646 w 366"/>
              <a:gd name="T111" fmla="*/ 2147483646 h 240"/>
              <a:gd name="T112" fmla="*/ 2147483646 w 366"/>
              <a:gd name="T113" fmla="*/ 2147483646 h 240"/>
              <a:gd name="T114" fmla="*/ 2147483646 w 366"/>
              <a:gd name="T115" fmla="*/ 2147483646 h 240"/>
              <a:gd name="T116" fmla="*/ 2147483646 w 366"/>
              <a:gd name="T117" fmla="*/ 2147483646 h 2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6"/>
              <a:gd name="T178" fmla="*/ 0 h 240"/>
              <a:gd name="T179" fmla="*/ 366 w 366"/>
              <a:gd name="T180" fmla="*/ 240 h 2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6" h="240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8"/>
                </a:lnTo>
                <a:lnTo>
                  <a:pt x="18" y="18"/>
                </a:lnTo>
                <a:lnTo>
                  <a:pt x="18" y="24"/>
                </a:lnTo>
                <a:lnTo>
                  <a:pt x="24" y="24"/>
                </a:lnTo>
                <a:lnTo>
                  <a:pt x="24" y="30"/>
                </a:lnTo>
                <a:lnTo>
                  <a:pt x="48" y="30"/>
                </a:lnTo>
                <a:lnTo>
                  <a:pt x="48" y="36"/>
                </a:lnTo>
                <a:lnTo>
                  <a:pt x="54" y="36"/>
                </a:lnTo>
                <a:lnTo>
                  <a:pt x="54" y="42"/>
                </a:lnTo>
                <a:lnTo>
                  <a:pt x="96" y="42"/>
                </a:lnTo>
                <a:lnTo>
                  <a:pt x="114" y="42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6" y="54"/>
                </a:lnTo>
                <a:lnTo>
                  <a:pt x="126" y="60"/>
                </a:lnTo>
                <a:lnTo>
                  <a:pt x="150" y="60"/>
                </a:lnTo>
                <a:lnTo>
                  <a:pt x="150" y="66"/>
                </a:lnTo>
                <a:lnTo>
                  <a:pt x="150" y="72"/>
                </a:lnTo>
                <a:lnTo>
                  <a:pt x="156" y="72"/>
                </a:lnTo>
                <a:lnTo>
                  <a:pt x="156" y="78"/>
                </a:lnTo>
                <a:lnTo>
                  <a:pt x="162" y="78"/>
                </a:lnTo>
                <a:lnTo>
                  <a:pt x="162" y="84"/>
                </a:lnTo>
                <a:lnTo>
                  <a:pt x="168" y="84"/>
                </a:lnTo>
                <a:lnTo>
                  <a:pt x="168" y="90"/>
                </a:lnTo>
                <a:lnTo>
                  <a:pt x="168" y="96"/>
                </a:lnTo>
                <a:lnTo>
                  <a:pt x="210" y="96"/>
                </a:lnTo>
                <a:lnTo>
                  <a:pt x="210" y="102"/>
                </a:lnTo>
                <a:lnTo>
                  <a:pt x="216" y="102"/>
                </a:lnTo>
                <a:lnTo>
                  <a:pt x="216" y="108"/>
                </a:lnTo>
                <a:lnTo>
                  <a:pt x="222" y="108"/>
                </a:lnTo>
                <a:lnTo>
                  <a:pt x="222" y="114"/>
                </a:lnTo>
                <a:lnTo>
                  <a:pt x="276" y="114"/>
                </a:lnTo>
                <a:lnTo>
                  <a:pt x="276" y="120"/>
                </a:lnTo>
                <a:lnTo>
                  <a:pt x="276" y="126"/>
                </a:lnTo>
                <a:lnTo>
                  <a:pt x="288" y="126"/>
                </a:lnTo>
                <a:lnTo>
                  <a:pt x="288" y="144"/>
                </a:lnTo>
                <a:lnTo>
                  <a:pt x="294" y="144"/>
                </a:lnTo>
                <a:lnTo>
                  <a:pt x="294" y="156"/>
                </a:lnTo>
                <a:lnTo>
                  <a:pt x="306" y="156"/>
                </a:lnTo>
                <a:lnTo>
                  <a:pt x="318" y="156"/>
                </a:lnTo>
                <a:lnTo>
                  <a:pt x="318" y="168"/>
                </a:lnTo>
                <a:lnTo>
                  <a:pt x="324" y="168"/>
                </a:lnTo>
                <a:lnTo>
                  <a:pt x="324" y="186"/>
                </a:lnTo>
                <a:lnTo>
                  <a:pt x="330" y="186"/>
                </a:lnTo>
                <a:lnTo>
                  <a:pt x="330" y="192"/>
                </a:lnTo>
                <a:lnTo>
                  <a:pt x="342" y="192"/>
                </a:lnTo>
                <a:lnTo>
                  <a:pt x="348" y="192"/>
                </a:lnTo>
                <a:lnTo>
                  <a:pt x="348" y="198"/>
                </a:lnTo>
                <a:lnTo>
                  <a:pt x="354" y="198"/>
                </a:lnTo>
                <a:lnTo>
                  <a:pt x="354" y="210"/>
                </a:lnTo>
                <a:lnTo>
                  <a:pt x="360" y="210"/>
                </a:lnTo>
                <a:lnTo>
                  <a:pt x="360" y="228"/>
                </a:lnTo>
                <a:lnTo>
                  <a:pt x="366" y="228"/>
                </a:lnTo>
                <a:lnTo>
                  <a:pt x="366" y="240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3" name="Freeform 53"/>
          <p:cNvSpPr>
            <a:spLocks/>
          </p:cNvSpPr>
          <p:nvPr/>
        </p:nvSpPr>
        <p:spPr bwMode="gray">
          <a:xfrm>
            <a:off x="3687763" y="4086225"/>
            <a:ext cx="809625" cy="354013"/>
          </a:xfrm>
          <a:custGeom>
            <a:avLst/>
            <a:gdLst>
              <a:gd name="T0" fmla="*/ 0 w 510"/>
              <a:gd name="T1" fmla="*/ 0 h 234"/>
              <a:gd name="T2" fmla="*/ 2147483646 w 510"/>
              <a:gd name="T3" fmla="*/ 0 h 234"/>
              <a:gd name="T4" fmla="*/ 2147483646 w 510"/>
              <a:gd name="T5" fmla="*/ 0 h 234"/>
              <a:gd name="T6" fmla="*/ 2147483646 w 510"/>
              <a:gd name="T7" fmla="*/ 2147483646 h 234"/>
              <a:gd name="T8" fmla="*/ 2147483646 w 510"/>
              <a:gd name="T9" fmla="*/ 2147483646 h 234"/>
              <a:gd name="T10" fmla="*/ 2147483646 w 510"/>
              <a:gd name="T11" fmla="*/ 2147483646 h 234"/>
              <a:gd name="T12" fmla="*/ 2147483646 w 510"/>
              <a:gd name="T13" fmla="*/ 2147483646 h 234"/>
              <a:gd name="T14" fmla="*/ 2147483646 w 510"/>
              <a:gd name="T15" fmla="*/ 2147483646 h 234"/>
              <a:gd name="T16" fmla="*/ 2147483646 w 510"/>
              <a:gd name="T17" fmla="*/ 2147483646 h 234"/>
              <a:gd name="T18" fmla="*/ 2147483646 w 510"/>
              <a:gd name="T19" fmla="*/ 2147483646 h 234"/>
              <a:gd name="T20" fmla="*/ 2147483646 w 510"/>
              <a:gd name="T21" fmla="*/ 2147483646 h 234"/>
              <a:gd name="T22" fmla="*/ 2147483646 w 510"/>
              <a:gd name="T23" fmla="*/ 2147483646 h 234"/>
              <a:gd name="T24" fmla="*/ 2147483646 w 510"/>
              <a:gd name="T25" fmla="*/ 2147483646 h 234"/>
              <a:gd name="T26" fmla="*/ 2147483646 w 510"/>
              <a:gd name="T27" fmla="*/ 2147483646 h 234"/>
              <a:gd name="T28" fmla="*/ 2147483646 w 510"/>
              <a:gd name="T29" fmla="*/ 2147483646 h 234"/>
              <a:gd name="T30" fmla="*/ 2147483646 w 510"/>
              <a:gd name="T31" fmla="*/ 2147483646 h 234"/>
              <a:gd name="T32" fmla="*/ 2147483646 w 510"/>
              <a:gd name="T33" fmla="*/ 2147483646 h 234"/>
              <a:gd name="T34" fmla="*/ 2147483646 w 510"/>
              <a:gd name="T35" fmla="*/ 2147483646 h 234"/>
              <a:gd name="T36" fmla="*/ 2147483646 w 510"/>
              <a:gd name="T37" fmla="*/ 2147483646 h 234"/>
              <a:gd name="T38" fmla="*/ 2147483646 w 510"/>
              <a:gd name="T39" fmla="*/ 2147483646 h 234"/>
              <a:gd name="T40" fmla="*/ 2147483646 w 510"/>
              <a:gd name="T41" fmla="*/ 2147483646 h 234"/>
              <a:gd name="T42" fmla="*/ 2147483646 w 510"/>
              <a:gd name="T43" fmla="*/ 2147483646 h 234"/>
              <a:gd name="T44" fmla="*/ 2147483646 w 510"/>
              <a:gd name="T45" fmla="*/ 2147483646 h 234"/>
              <a:gd name="T46" fmla="*/ 2147483646 w 510"/>
              <a:gd name="T47" fmla="*/ 2147483646 h 234"/>
              <a:gd name="T48" fmla="*/ 2147483646 w 510"/>
              <a:gd name="T49" fmla="*/ 2147483646 h 234"/>
              <a:gd name="T50" fmla="*/ 2147483646 w 510"/>
              <a:gd name="T51" fmla="*/ 2147483646 h 234"/>
              <a:gd name="T52" fmla="*/ 2147483646 w 510"/>
              <a:gd name="T53" fmla="*/ 2147483646 h 234"/>
              <a:gd name="T54" fmla="*/ 2147483646 w 510"/>
              <a:gd name="T55" fmla="*/ 2147483646 h 234"/>
              <a:gd name="T56" fmla="*/ 2147483646 w 510"/>
              <a:gd name="T57" fmla="*/ 2147483646 h 234"/>
              <a:gd name="T58" fmla="*/ 2147483646 w 510"/>
              <a:gd name="T59" fmla="*/ 2147483646 h 234"/>
              <a:gd name="T60" fmla="*/ 2147483646 w 510"/>
              <a:gd name="T61" fmla="*/ 2147483646 h 234"/>
              <a:gd name="T62" fmla="*/ 2147483646 w 510"/>
              <a:gd name="T63" fmla="*/ 2147483646 h 234"/>
              <a:gd name="T64" fmla="*/ 2147483646 w 510"/>
              <a:gd name="T65" fmla="*/ 2147483646 h 234"/>
              <a:gd name="T66" fmla="*/ 2147483646 w 510"/>
              <a:gd name="T67" fmla="*/ 2147483646 h 234"/>
              <a:gd name="T68" fmla="*/ 2147483646 w 510"/>
              <a:gd name="T69" fmla="*/ 2147483646 h 234"/>
              <a:gd name="T70" fmla="*/ 2147483646 w 510"/>
              <a:gd name="T71" fmla="*/ 2147483646 h 234"/>
              <a:gd name="T72" fmla="*/ 2147483646 w 510"/>
              <a:gd name="T73" fmla="*/ 2147483646 h 234"/>
              <a:gd name="T74" fmla="*/ 2147483646 w 510"/>
              <a:gd name="T75" fmla="*/ 2147483646 h 234"/>
              <a:gd name="T76" fmla="*/ 2147483646 w 510"/>
              <a:gd name="T77" fmla="*/ 2147483646 h 234"/>
              <a:gd name="T78" fmla="*/ 2147483646 w 510"/>
              <a:gd name="T79" fmla="*/ 2147483646 h 234"/>
              <a:gd name="T80" fmla="*/ 2147483646 w 510"/>
              <a:gd name="T81" fmla="*/ 2147483646 h 234"/>
              <a:gd name="T82" fmla="*/ 2147483646 w 510"/>
              <a:gd name="T83" fmla="*/ 2147483646 h 234"/>
              <a:gd name="T84" fmla="*/ 2147483646 w 510"/>
              <a:gd name="T85" fmla="*/ 2147483646 h 234"/>
              <a:gd name="T86" fmla="*/ 2147483646 w 510"/>
              <a:gd name="T87" fmla="*/ 2147483646 h 234"/>
              <a:gd name="T88" fmla="*/ 2147483646 w 510"/>
              <a:gd name="T89" fmla="*/ 2147483646 h 234"/>
              <a:gd name="T90" fmla="*/ 2147483646 w 510"/>
              <a:gd name="T91" fmla="*/ 2147483646 h 234"/>
              <a:gd name="T92" fmla="*/ 2147483646 w 510"/>
              <a:gd name="T93" fmla="*/ 2147483646 h 234"/>
              <a:gd name="T94" fmla="*/ 2147483646 w 510"/>
              <a:gd name="T95" fmla="*/ 2147483646 h 234"/>
              <a:gd name="T96" fmla="*/ 2147483646 w 510"/>
              <a:gd name="T97" fmla="*/ 2147483646 h 234"/>
              <a:gd name="T98" fmla="*/ 2147483646 w 510"/>
              <a:gd name="T99" fmla="*/ 2147483646 h 234"/>
              <a:gd name="T100" fmla="*/ 2147483646 w 510"/>
              <a:gd name="T101" fmla="*/ 2147483646 h 234"/>
              <a:gd name="T102" fmla="*/ 2147483646 w 510"/>
              <a:gd name="T103" fmla="*/ 2147483646 h 234"/>
              <a:gd name="T104" fmla="*/ 2147483646 w 510"/>
              <a:gd name="T105" fmla="*/ 2147483646 h 234"/>
              <a:gd name="T106" fmla="*/ 2147483646 w 510"/>
              <a:gd name="T107" fmla="*/ 2147483646 h 234"/>
              <a:gd name="T108" fmla="*/ 2147483646 w 510"/>
              <a:gd name="T109" fmla="*/ 2147483646 h 234"/>
              <a:gd name="T110" fmla="*/ 2147483646 w 510"/>
              <a:gd name="T111" fmla="*/ 2147483646 h 234"/>
              <a:gd name="T112" fmla="*/ 2147483646 w 510"/>
              <a:gd name="T113" fmla="*/ 2147483646 h 234"/>
              <a:gd name="T114" fmla="*/ 2147483646 w 510"/>
              <a:gd name="T115" fmla="*/ 2147483646 h 234"/>
              <a:gd name="T116" fmla="*/ 2147483646 w 510"/>
              <a:gd name="T117" fmla="*/ 2147483646 h 234"/>
              <a:gd name="T118" fmla="*/ 2147483646 w 510"/>
              <a:gd name="T119" fmla="*/ 2147483646 h 234"/>
              <a:gd name="T120" fmla="*/ 2147483646 w 510"/>
              <a:gd name="T121" fmla="*/ 2147483646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0"/>
              <a:gd name="T184" fmla="*/ 0 h 234"/>
              <a:gd name="T185" fmla="*/ 510 w 510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0" h="234">
                <a:moveTo>
                  <a:pt x="0" y="0"/>
                </a:move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36" y="12"/>
                </a:lnTo>
                <a:lnTo>
                  <a:pt x="54" y="12"/>
                </a:lnTo>
                <a:lnTo>
                  <a:pt x="54" y="18"/>
                </a:lnTo>
                <a:lnTo>
                  <a:pt x="66" y="18"/>
                </a:lnTo>
                <a:lnTo>
                  <a:pt x="66" y="30"/>
                </a:lnTo>
                <a:lnTo>
                  <a:pt x="84" y="30"/>
                </a:lnTo>
                <a:lnTo>
                  <a:pt x="84" y="36"/>
                </a:lnTo>
                <a:lnTo>
                  <a:pt x="90" y="36"/>
                </a:lnTo>
                <a:lnTo>
                  <a:pt x="96" y="36"/>
                </a:lnTo>
                <a:lnTo>
                  <a:pt x="96" y="42"/>
                </a:lnTo>
                <a:lnTo>
                  <a:pt x="102" y="42"/>
                </a:lnTo>
                <a:lnTo>
                  <a:pt x="102" y="54"/>
                </a:lnTo>
                <a:lnTo>
                  <a:pt x="108" y="54"/>
                </a:lnTo>
                <a:lnTo>
                  <a:pt x="108" y="60"/>
                </a:lnTo>
                <a:lnTo>
                  <a:pt x="120" y="60"/>
                </a:lnTo>
                <a:lnTo>
                  <a:pt x="120" y="72"/>
                </a:lnTo>
                <a:lnTo>
                  <a:pt x="144" y="72"/>
                </a:lnTo>
                <a:lnTo>
                  <a:pt x="144" y="78"/>
                </a:lnTo>
                <a:lnTo>
                  <a:pt x="162" y="78"/>
                </a:lnTo>
                <a:lnTo>
                  <a:pt x="162" y="84"/>
                </a:lnTo>
                <a:lnTo>
                  <a:pt x="180" y="84"/>
                </a:lnTo>
                <a:lnTo>
                  <a:pt x="180" y="90"/>
                </a:lnTo>
                <a:lnTo>
                  <a:pt x="192" y="90"/>
                </a:lnTo>
                <a:lnTo>
                  <a:pt x="192" y="102"/>
                </a:lnTo>
                <a:lnTo>
                  <a:pt x="210" y="102"/>
                </a:lnTo>
                <a:lnTo>
                  <a:pt x="210" y="108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2" y="120"/>
                </a:lnTo>
                <a:lnTo>
                  <a:pt x="246" y="120"/>
                </a:lnTo>
                <a:lnTo>
                  <a:pt x="246" y="126"/>
                </a:lnTo>
                <a:lnTo>
                  <a:pt x="282" y="126"/>
                </a:lnTo>
                <a:lnTo>
                  <a:pt x="282" y="132"/>
                </a:lnTo>
                <a:lnTo>
                  <a:pt x="288" y="132"/>
                </a:lnTo>
                <a:lnTo>
                  <a:pt x="288" y="144"/>
                </a:lnTo>
                <a:lnTo>
                  <a:pt x="318" y="144"/>
                </a:lnTo>
                <a:lnTo>
                  <a:pt x="318" y="150"/>
                </a:lnTo>
                <a:lnTo>
                  <a:pt x="342" y="150"/>
                </a:lnTo>
                <a:lnTo>
                  <a:pt x="342" y="156"/>
                </a:lnTo>
                <a:lnTo>
                  <a:pt x="348" y="156"/>
                </a:lnTo>
                <a:lnTo>
                  <a:pt x="348" y="162"/>
                </a:lnTo>
                <a:lnTo>
                  <a:pt x="372" y="162"/>
                </a:lnTo>
                <a:lnTo>
                  <a:pt x="372" y="168"/>
                </a:lnTo>
                <a:lnTo>
                  <a:pt x="384" y="168"/>
                </a:lnTo>
                <a:lnTo>
                  <a:pt x="384" y="174"/>
                </a:lnTo>
                <a:lnTo>
                  <a:pt x="390" y="174"/>
                </a:lnTo>
                <a:lnTo>
                  <a:pt x="390" y="186"/>
                </a:lnTo>
                <a:lnTo>
                  <a:pt x="402" y="186"/>
                </a:lnTo>
                <a:lnTo>
                  <a:pt x="402" y="198"/>
                </a:lnTo>
                <a:lnTo>
                  <a:pt x="432" y="198"/>
                </a:lnTo>
                <a:lnTo>
                  <a:pt x="432" y="204"/>
                </a:lnTo>
                <a:lnTo>
                  <a:pt x="468" y="204"/>
                </a:lnTo>
                <a:lnTo>
                  <a:pt x="468" y="222"/>
                </a:lnTo>
                <a:lnTo>
                  <a:pt x="510" y="222"/>
                </a:lnTo>
                <a:lnTo>
                  <a:pt x="510" y="234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4" name="Freeform 54"/>
          <p:cNvSpPr>
            <a:spLocks/>
          </p:cNvSpPr>
          <p:nvPr/>
        </p:nvSpPr>
        <p:spPr bwMode="gray">
          <a:xfrm>
            <a:off x="4497388" y="4440238"/>
            <a:ext cx="2162175" cy="390525"/>
          </a:xfrm>
          <a:custGeom>
            <a:avLst/>
            <a:gdLst>
              <a:gd name="T0" fmla="*/ 0 w 1362"/>
              <a:gd name="T1" fmla="*/ 0 h 258"/>
              <a:gd name="T2" fmla="*/ 2147483646 w 1362"/>
              <a:gd name="T3" fmla="*/ 0 h 258"/>
              <a:gd name="T4" fmla="*/ 2147483646 w 1362"/>
              <a:gd name="T5" fmla="*/ 2147483646 h 258"/>
              <a:gd name="T6" fmla="*/ 2147483646 w 1362"/>
              <a:gd name="T7" fmla="*/ 2147483646 h 258"/>
              <a:gd name="T8" fmla="*/ 2147483646 w 1362"/>
              <a:gd name="T9" fmla="*/ 2147483646 h 258"/>
              <a:gd name="T10" fmla="*/ 2147483646 w 1362"/>
              <a:gd name="T11" fmla="*/ 2147483646 h 258"/>
              <a:gd name="T12" fmla="*/ 2147483646 w 1362"/>
              <a:gd name="T13" fmla="*/ 2147483646 h 258"/>
              <a:gd name="T14" fmla="*/ 2147483646 w 1362"/>
              <a:gd name="T15" fmla="*/ 2147483646 h 258"/>
              <a:gd name="T16" fmla="*/ 2147483646 w 1362"/>
              <a:gd name="T17" fmla="*/ 2147483646 h 258"/>
              <a:gd name="T18" fmla="*/ 2147483646 w 1362"/>
              <a:gd name="T19" fmla="*/ 2147483646 h 258"/>
              <a:gd name="T20" fmla="*/ 2147483646 w 1362"/>
              <a:gd name="T21" fmla="*/ 2147483646 h 258"/>
              <a:gd name="T22" fmla="*/ 2147483646 w 1362"/>
              <a:gd name="T23" fmla="*/ 2147483646 h 258"/>
              <a:gd name="T24" fmla="*/ 2147483646 w 1362"/>
              <a:gd name="T25" fmla="*/ 2147483646 h 258"/>
              <a:gd name="T26" fmla="*/ 2147483646 w 1362"/>
              <a:gd name="T27" fmla="*/ 2147483646 h 258"/>
              <a:gd name="T28" fmla="*/ 2147483646 w 1362"/>
              <a:gd name="T29" fmla="*/ 2147483646 h 258"/>
              <a:gd name="T30" fmla="*/ 2147483646 w 1362"/>
              <a:gd name="T31" fmla="*/ 2147483646 h 258"/>
              <a:gd name="T32" fmla="*/ 2147483646 w 1362"/>
              <a:gd name="T33" fmla="*/ 2147483646 h 258"/>
              <a:gd name="T34" fmla="*/ 2147483646 w 1362"/>
              <a:gd name="T35" fmla="*/ 2147483646 h 258"/>
              <a:gd name="T36" fmla="*/ 2147483646 w 1362"/>
              <a:gd name="T37" fmla="*/ 2147483646 h 258"/>
              <a:gd name="T38" fmla="*/ 2147483646 w 1362"/>
              <a:gd name="T39" fmla="*/ 2147483646 h 258"/>
              <a:gd name="T40" fmla="*/ 2147483646 w 1362"/>
              <a:gd name="T41" fmla="*/ 2147483646 h 258"/>
              <a:gd name="T42" fmla="*/ 2147483646 w 1362"/>
              <a:gd name="T43" fmla="*/ 2147483646 h 258"/>
              <a:gd name="T44" fmla="*/ 2147483646 w 1362"/>
              <a:gd name="T45" fmla="*/ 2147483646 h 258"/>
              <a:gd name="T46" fmla="*/ 2147483646 w 1362"/>
              <a:gd name="T47" fmla="*/ 2147483646 h 258"/>
              <a:gd name="T48" fmla="*/ 2147483646 w 1362"/>
              <a:gd name="T49" fmla="*/ 2147483646 h 258"/>
              <a:gd name="T50" fmla="*/ 2147483646 w 1362"/>
              <a:gd name="T51" fmla="*/ 2147483646 h 258"/>
              <a:gd name="T52" fmla="*/ 2147483646 w 1362"/>
              <a:gd name="T53" fmla="*/ 2147483646 h 258"/>
              <a:gd name="T54" fmla="*/ 2147483646 w 1362"/>
              <a:gd name="T55" fmla="*/ 2147483646 h 258"/>
              <a:gd name="T56" fmla="*/ 2147483646 w 1362"/>
              <a:gd name="T57" fmla="*/ 2147483646 h 258"/>
              <a:gd name="T58" fmla="*/ 2147483646 w 1362"/>
              <a:gd name="T59" fmla="*/ 2147483646 h 258"/>
              <a:gd name="T60" fmla="*/ 2147483646 w 1362"/>
              <a:gd name="T61" fmla="*/ 2147483646 h 258"/>
              <a:gd name="T62" fmla="*/ 2147483646 w 1362"/>
              <a:gd name="T63" fmla="*/ 2147483646 h 258"/>
              <a:gd name="T64" fmla="*/ 2147483646 w 1362"/>
              <a:gd name="T65" fmla="*/ 2147483646 h 258"/>
              <a:gd name="T66" fmla="*/ 2147483646 w 1362"/>
              <a:gd name="T67" fmla="*/ 2147483646 h 258"/>
              <a:gd name="T68" fmla="*/ 2147483646 w 1362"/>
              <a:gd name="T69" fmla="*/ 2147483646 h 2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2"/>
              <a:gd name="T106" fmla="*/ 0 h 258"/>
              <a:gd name="T107" fmla="*/ 1362 w 1362"/>
              <a:gd name="T108" fmla="*/ 258 h 2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2" h="25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84" y="6"/>
                </a:lnTo>
                <a:lnTo>
                  <a:pt x="84" y="18"/>
                </a:lnTo>
                <a:lnTo>
                  <a:pt x="114" y="18"/>
                </a:lnTo>
                <a:lnTo>
                  <a:pt x="114" y="24"/>
                </a:lnTo>
                <a:lnTo>
                  <a:pt x="132" y="24"/>
                </a:lnTo>
                <a:lnTo>
                  <a:pt x="132" y="42"/>
                </a:lnTo>
                <a:lnTo>
                  <a:pt x="132" y="48"/>
                </a:lnTo>
                <a:lnTo>
                  <a:pt x="138" y="48"/>
                </a:lnTo>
                <a:lnTo>
                  <a:pt x="138" y="60"/>
                </a:lnTo>
                <a:lnTo>
                  <a:pt x="162" y="60"/>
                </a:lnTo>
                <a:lnTo>
                  <a:pt x="162" y="66"/>
                </a:lnTo>
                <a:lnTo>
                  <a:pt x="174" y="66"/>
                </a:lnTo>
                <a:lnTo>
                  <a:pt x="174" y="78"/>
                </a:lnTo>
                <a:lnTo>
                  <a:pt x="180" y="78"/>
                </a:lnTo>
                <a:lnTo>
                  <a:pt x="180" y="90"/>
                </a:lnTo>
                <a:lnTo>
                  <a:pt x="222" y="90"/>
                </a:lnTo>
                <a:lnTo>
                  <a:pt x="222" y="102"/>
                </a:lnTo>
                <a:lnTo>
                  <a:pt x="234" y="102"/>
                </a:lnTo>
                <a:lnTo>
                  <a:pt x="234" y="120"/>
                </a:lnTo>
                <a:lnTo>
                  <a:pt x="270" y="120"/>
                </a:lnTo>
                <a:lnTo>
                  <a:pt x="270" y="132"/>
                </a:lnTo>
                <a:lnTo>
                  <a:pt x="306" y="132"/>
                </a:lnTo>
                <a:lnTo>
                  <a:pt x="306" y="144"/>
                </a:lnTo>
                <a:lnTo>
                  <a:pt x="312" y="144"/>
                </a:lnTo>
                <a:lnTo>
                  <a:pt x="312" y="156"/>
                </a:lnTo>
                <a:lnTo>
                  <a:pt x="354" y="156"/>
                </a:lnTo>
                <a:lnTo>
                  <a:pt x="354" y="174"/>
                </a:lnTo>
                <a:lnTo>
                  <a:pt x="702" y="174"/>
                </a:lnTo>
                <a:lnTo>
                  <a:pt x="702" y="210"/>
                </a:lnTo>
                <a:lnTo>
                  <a:pt x="846" y="210"/>
                </a:lnTo>
                <a:lnTo>
                  <a:pt x="846" y="258"/>
                </a:lnTo>
                <a:lnTo>
                  <a:pt x="1362" y="258"/>
                </a:lnTo>
              </a:path>
            </a:pathLst>
          </a:custGeom>
          <a:noFill/>
          <a:ln w="28575">
            <a:solidFill>
              <a:srgbClr val="E319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5" name="Freeform 55"/>
          <p:cNvSpPr>
            <a:spLocks/>
          </p:cNvSpPr>
          <p:nvPr/>
        </p:nvSpPr>
        <p:spPr bwMode="gray">
          <a:xfrm>
            <a:off x="1839913" y="2339975"/>
            <a:ext cx="352425" cy="782638"/>
          </a:xfrm>
          <a:custGeom>
            <a:avLst/>
            <a:gdLst>
              <a:gd name="T0" fmla="*/ 0 w 222"/>
              <a:gd name="T1" fmla="*/ 0 h 516"/>
              <a:gd name="T2" fmla="*/ 2147483646 w 222"/>
              <a:gd name="T3" fmla="*/ 0 h 516"/>
              <a:gd name="T4" fmla="*/ 2147483646 w 222"/>
              <a:gd name="T5" fmla="*/ 2147483646 h 516"/>
              <a:gd name="T6" fmla="*/ 2147483646 w 222"/>
              <a:gd name="T7" fmla="*/ 2147483646 h 516"/>
              <a:gd name="T8" fmla="*/ 2147483646 w 222"/>
              <a:gd name="T9" fmla="*/ 2147483646 h 516"/>
              <a:gd name="T10" fmla="*/ 2147483646 w 222"/>
              <a:gd name="T11" fmla="*/ 2147483646 h 516"/>
              <a:gd name="T12" fmla="*/ 2147483646 w 222"/>
              <a:gd name="T13" fmla="*/ 2147483646 h 516"/>
              <a:gd name="T14" fmla="*/ 2147483646 w 222"/>
              <a:gd name="T15" fmla="*/ 2147483646 h 516"/>
              <a:gd name="T16" fmla="*/ 2147483646 w 222"/>
              <a:gd name="T17" fmla="*/ 2147483646 h 516"/>
              <a:gd name="T18" fmla="*/ 2147483646 w 222"/>
              <a:gd name="T19" fmla="*/ 2147483646 h 516"/>
              <a:gd name="T20" fmla="*/ 2147483646 w 222"/>
              <a:gd name="T21" fmla="*/ 2147483646 h 516"/>
              <a:gd name="T22" fmla="*/ 2147483646 w 222"/>
              <a:gd name="T23" fmla="*/ 2147483646 h 516"/>
              <a:gd name="T24" fmla="*/ 2147483646 w 222"/>
              <a:gd name="T25" fmla="*/ 2147483646 h 516"/>
              <a:gd name="T26" fmla="*/ 2147483646 w 222"/>
              <a:gd name="T27" fmla="*/ 2147483646 h 516"/>
              <a:gd name="T28" fmla="*/ 2147483646 w 222"/>
              <a:gd name="T29" fmla="*/ 2147483646 h 516"/>
              <a:gd name="T30" fmla="*/ 2147483646 w 222"/>
              <a:gd name="T31" fmla="*/ 2147483646 h 516"/>
              <a:gd name="T32" fmla="*/ 2147483646 w 222"/>
              <a:gd name="T33" fmla="*/ 2147483646 h 516"/>
              <a:gd name="T34" fmla="*/ 2147483646 w 222"/>
              <a:gd name="T35" fmla="*/ 2147483646 h 516"/>
              <a:gd name="T36" fmla="*/ 2147483646 w 222"/>
              <a:gd name="T37" fmla="*/ 2147483646 h 516"/>
              <a:gd name="T38" fmla="*/ 2147483646 w 222"/>
              <a:gd name="T39" fmla="*/ 2147483646 h 516"/>
              <a:gd name="T40" fmla="*/ 2147483646 w 222"/>
              <a:gd name="T41" fmla="*/ 2147483646 h 516"/>
              <a:gd name="T42" fmla="*/ 2147483646 w 222"/>
              <a:gd name="T43" fmla="*/ 2147483646 h 516"/>
              <a:gd name="T44" fmla="*/ 2147483646 w 222"/>
              <a:gd name="T45" fmla="*/ 2147483646 h 516"/>
              <a:gd name="T46" fmla="*/ 2147483646 w 222"/>
              <a:gd name="T47" fmla="*/ 2147483646 h 516"/>
              <a:gd name="T48" fmla="*/ 2147483646 w 222"/>
              <a:gd name="T49" fmla="*/ 2147483646 h 516"/>
              <a:gd name="T50" fmla="*/ 2147483646 w 222"/>
              <a:gd name="T51" fmla="*/ 2147483646 h 516"/>
              <a:gd name="T52" fmla="*/ 2147483646 w 222"/>
              <a:gd name="T53" fmla="*/ 2147483646 h 516"/>
              <a:gd name="T54" fmla="*/ 2147483646 w 222"/>
              <a:gd name="T55" fmla="*/ 2147483646 h 516"/>
              <a:gd name="T56" fmla="*/ 2147483646 w 222"/>
              <a:gd name="T57" fmla="*/ 2147483646 h 516"/>
              <a:gd name="T58" fmla="*/ 2147483646 w 222"/>
              <a:gd name="T59" fmla="*/ 2147483646 h 516"/>
              <a:gd name="T60" fmla="*/ 2147483646 w 222"/>
              <a:gd name="T61" fmla="*/ 2147483646 h 516"/>
              <a:gd name="T62" fmla="*/ 2147483646 w 222"/>
              <a:gd name="T63" fmla="*/ 2147483646 h 516"/>
              <a:gd name="T64" fmla="*/ 2147483646 w 222"/>
              <a:gd name="T65" fmla="*/ 2147483646 h 516"/>
              <a:gd name="T66" fmla="*/ 2147483646 w 222"/>
              <a:gd name="T67" fmla="*/ 2147483646 h 516"/>
              <a:gd name="T68" fmla="*/ 2147483646 w 222"/>
              <a:gd name="T69" fmla="*/ 2147483646 h 516"/>
              <a:gd name="T70" fmla="*/ 2147483646 w 222"/>
              <a:gd name="T71" fmla="*/ 2147483646 h 516"/>
              <a:gd name="T72" fmla="*/ 2147483646 w 222"/>
              <a:gd name="T73" fmla="*/ 2147483646 h 516"/>
              <a:gd name="T74" fmla="*/ 2147483646 w 222"/>
              <a:gd name="T75" fmla="*/ 2147483646 h 516"/>
              <a:gd name="T76" fmla="*/ 2147483646 w 222"/>
              <a:gd name="T77" fmla="*/ 2147483646 h 516"/>
              <a:gd name="T78" fmla="*/ 2147483646 w 222"/>
              <a:gd name="T79" fmla="*/ 2147483646 h 516"/>
              <a:gd name="T80" fmla="*/ 2147483646 w 222"/>
              <a:gd name="T81" fmla="*/ 2147483646 h 516"/>
              <a:gd name="T82" fmla="*/ 2147483646 w 222"/>
              <a:gd name="T83" fmla="*/ 2147483646 h 516"/>
              <a:gd name="T84" fmla="*/ 2147483646 w 222"/>
              <a:gd name="T85" fmla="*/ 2147483646 h 516"/>
              <a:gd name="T86" fmla="*/ 2147483646 w 222"/>
              <a:gd name="T87" fmla="*/ 2147483646 h 516"/>
              <a:gd name="T88" fmla="*/ 2147483646 w 222"/>
              <a:gd name="T89" fmla="*/ 2147483646 h 516"/>
              <a:gd name="T90" fmla="*/ 2147483646 w 222"/>
              <a:gd name="T91" fmla="*/ 2147483646 h 516"/>
              <a:gd name="T92" fmla="*/ 2147483646 w 222"/>
              <a:gd name="T93" fmla="*/ 2147483646 h 516"/>
              <a:gd name="T94" fmla="*/ 2147483646 w 222"/>
              <a:gd name="T95" fmla="*/ 2147483646 h 516"/>
              <a:gd name="T96" fmla="*/ 2147483646 w 222"/>
              <a:gd name="T97" fmla="*/ 2147483646 h 516"/>
              <a:gd name="T98" fmla="*/ 2147483646 w 222"/>
              <a:gd name="T99" fmla="*/ 2147483646 h 516"/>
              <a:gd name="T100" fmla="*/ 2147483646 w 222"/>
              <a:gd name="T101" fmla="*/ 2147483646 h 516"/>
              <a:gd name="T102" fmla="*/ 2147483646 w 222"/>
              <a:gd name="T103" fmla="*/ 2147483646 h 516"/>
              <a:gd name="T104" fmla="*/ 2147483646 w 222"/>
              <a:gd name="T105" fmla="*/ 2147483646 h 516"/>
              <a:gd name="T106" fmla="*/ 2147483646 w 222"/>
              <a:gd name="T107" fmla="*/ 2147483646 h 516"/>
              <a:gd name="T108" fmla="*/ 2147483646 w 222"/>
              <a:gd name="T109" fmla="*/ 2147483646 h 516"/>
              <a:gd name="T110" fmla="*/ 2147483646 w 222"/>
              <a:gd name="T111" fmla="*/ 2147483646 h 516"/>
              <a:gd name="T112" fmla="*/ 2147483646 w 222"/>
              <a:gd name="T113" fmla="*/ 2147483646 h 516"/>
              <a:gd name="T114" fmla="*/ 2147483646 w 222"/>
              <a:gd name="T115" fmla="*/ 2147483646 h 516"/>
              <a:gd name="T116" fmla="*/ 2147483646 w 222"/>
              <a:gd name="T117" fmla="*/ 2147483646 h 516"/>
              <a:gd name="T118" fmla="*/ 2147483646 w 222"/>
              <a:gd name="T119" fmla="*/ 2147483646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2"/>
              <a:gd name="T181" fmla="*/ 0 h 516"/>
              <a:gd name="T182" fmla="*/ 222 w 222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2" h="51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54"/>
                </a:lnTo>
                <a:lnTo>
                  <a:pt x="18" y="54"/>
                </a:lnTo>
                <a:lnTo>
                  <a:pt x="18" y="72"/>
                </a:lnTo>
                <a:lnTo>
                  <a:pt x="24" y="72"/>
                </a:lnTo>
                <a:lnTo>
                  <a:pt x="24" y="84"/>
                </a:lnTo>
                <a:lnTo>
                  <a:pt x="36" y="84"/>
                </a:lnTo>
                <a:lnTo>
                  <a:pt x="36" y="90"/>
                </a:lnTo>
                <a:lnTo>
                  <a:pt x="36" y="102"/>
                </a:lnTo>
                <a:lnTo>
                  <a:pt x="42" y="102"/>
                </a:lnTo>
                <a:lnTo>
                  <a:pt x="42" y="132"/>
                </a:lnTo>
                <a:lnTo>
                  <a:pt x="54" y="132"/>
                </a:lnTo>
                <a:lnTo>
                  <a:pt x="54" y="144"/>
                </a:lnTo>
                <a:lnTo>
                  <a:pt x="60" y="144"/>
                </a:lnTo>
                <a:lnTo>
                  <a:pt x="60" y="156"/>
                </a:lnTo>
                <a:lnTo>
                  <a:pt x="66" y="156"/>
                </a:lnTo>
                <a:lnTo>
                  <a:pt x="66" y="162"/>
                </a:lnTo>
                <a:lnTo>
                  <a:pt x="78" y="162"/>
                </a:lnTo>
                <a:lnTo>
                  <a:pt x="78" y="168"/>
                </a:lnTo>
                <a:lnTo>
                  <a:pt x="84" y="168"/>
                </a:lnTo>
                <a:lnTo>
                  <a:pt x="84" y="180"/>
                </a:lnTo>
                <a:lnTo>
                  <a:pt x="90" y="180"/>
                </a:lnTo>
                <a:lnTo>
                  <a:pt x="90" y="192"/>
                </a:lnTo>
                <a:lnTo>
                  <a:pt x="102" y="192"/>
                </a:lnTo>
                <a:lnTo>
                  <a:pt x="102" y="210"/>
                </a:lnTo>
                <a:lnTo>
                  <a:pt x="102" y="222"/>
                </a:lnTo>
                <a:lnTo>
                  <a:pt x="120" y="222"/>
                </a:lnTo>
                <a:lnTo>
                  <a:pt x="120" y="234"/>
                </a:lnTo>
                <a:lnTo>
                  <a:pt x="120" y="240"/>
                </a:lnTo>
                <a:lnTo>
                  <a:pt x="138" y="240"/>
                </a:lnTo>
                <a:lnTo>
                  <a:pt x="138" y="282"/>
                </a:lnTo>
                <a:lnTo>
                  <a:pt x="144" y="282"/>
                </a:lnTo>
                <a:lnTo>
                  <a:pt x="144" y="300"/>
                </a:lnTo>
                <a:lnTo>
                  <a:pt x="150" y="300"/>
                </a:lnTo>
                <a:lnTo>
                  <a:pt x="150" y="330"/>
                </a:lnTo>
                <a:lnTo>
                  <a:pt x="156" y="330"/>
                </a:lnTo>
                <a:lnTo>
                  <a:pt x="156" y="348"/>
                </a:lnTo>
                <a:lnTo>
                  <a:pt x="162" y="348"/>
                </a:lnTo>
                <a:lnTo>
                  <a:pt x="162" y="372"/>
                </a:lnTo>
                <a:lnTo>
                  <a:pt x="168" y="372"/>
                </a:lnTo>
                <a:lnTo>
                  <a:pt x="168" y="390"/>
                </a:lnTo>
                <a:lnTo>
                  <a:pt x="174" y="390"/>
                </a:lnTo>
                <a:lnTo>
                  <a:pt x="174" y="396"/>
                </a:lnTo>
                <a:lnTo>
                  <a:pt x="180" y="396"/>
                </a:lnTo>
                <a:lnTo>
                  <a:pt x="180" y="426"/>
                </a:lnTo>
                <a:lnTo>
                  <a:pt x="192" y="426"/>
                </a:lnTo>
                <a:lnTo>
                  <a:pt x="192" y="438"/>
                </a:lnTo>
                <a:lnTo>
                  <a:pt x="192" y="468"/>
                </a:lnTo>
                <a:lnTo>
                  <a:pt x="198" y="468"/>
                </a:lnTo>
                <a:lnTo>
                  <a:pt x="198" y="480"/>
                </a:lnTo>
                <a:lnTo>
                  <a:pt x="204" y="480"/>
                </a:lnTo>
                <a:lnTo>
                  <a:pt x="204" y="492"/>
                </a:lnTo>
                <a:lnTo>
                  <a:pt x="210" y="492"/>
                </a:lnTo>
                <a:lnTo>
                  <a:pt x="210" y="504"/>
                </a:lnTo>
                <a:lnTo>
                  <a:pt x="210" y="510"/>
                </a:lnTo>
                <a:lnTo>
                  <a:pt x="222" y="510"/>
                </a:lnTo>
                <a:lnTo>
                  <a:pt x="222" y="516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6" name="Freeform 56"/>
          <p:cNvSpPr>
            <a:spLocks/>
          </p:cNvSpPr>
          <p:nvPr/>
        </p:nvSpPr>
        <p:spPr bwMode="gray">
          <a:xfrm>
            <a:off x="2192338" y="3122613"/>
            <a:ext cx="438150" cy="554037"/>
          </a:xfrm>
          <a:custGeom>
            <a:avLst/>
            <a:gdLst>
              <a:gd name="T0" fmla="*/ 0 w 276"/>
              <a:gd name="T1" fmla="*/ 0 h 366"/>
              <a:gd name="T2" fmla="*/ 2147483646 w 276"/>
              <a:gd name="T3" fmla="*/ 0 h 366"/>
              <a:gd name="T4" fmla="*/ 2147483646 w 276"/>
              <a:gd name="T5" fmla="*/ 2147483646 h 366"/>
              <a:gd name="T6" fmla="*/ 2147483646 w 276"/>
              <a:gd name="T7" fmla="*/ 2147483646 h 366"/>
              <a:gd name="T8" fmla="*/ 2147483646 w 276"/>
              <a:gd name="T9" fmla="*/ 2147483646 h 366"/>
              <a:gd name="T10" fmla="*/ 2147483646 w 276"/>
              <a:gd name="T11" fmla="*/ 2147483646 h 366"/>
              <a:gd name="T12" fmla="*/ 2147483646 w 276"/>
              <a:gd name="T13" fmla="*/ 2147483646 h 366"/>
              <a:gd name="T14" fmla="*/ 2147483646 w 276"/>
              <a:gd name="T15" fmla="*/ 2147483646 h 366"/>
              <a:gd name="T16" fmla="*/ 2147483646 w 276"/>
              <a:gd name="T17" fmla="*/ 2147483646 h 366"/>
              <a:gd name="T18" fmla="*/ 2147483646 w 276"/>
              <a:gd name="T19" fmla="*/ 2147483646 h 366"/>
              <a:gd name="T20" fmla="*/ 2147483646 w 276"/>
              <a:gd name="T21" fmla="*/ 2147483646 h 366"/>
              <a:gd name="T22" fmla="*/ 2147483646 w 276"/>
              <a:gd name="T23" fmla="*/ 2147483646 h 366"/>
              <a:gd name="T24" fmla="*/ 2147483646 w 276"/>
              <a:gd name="T25" fmla="*/ 2147483646 h 366"/>
              <a:gd name="T26" fmla="*/ 2147483646 w 276"/>
              <a:gd name="T27" fmla="*/ 2147483646 h 366"/>
              <a:gd name="T28" fmla="*/ 2147483646 w 276"/>
              <a:gd name="T29" fmla="*/ 2147483646 h 366"/>
              <a:gd name="T30" fmla="*/ 2147483646 w 276"/>
              <a:gd name="T31" fmla="*/ 2147483646 h 366"/>
              <a:gd name="T32" fmla="*/ 2147483646 w 276"/>
              <a:gd name="T33" fmla="*/ 2147483646 h 366"/>
              <a:gd name="T34" fmla="*/ 2147483646 w 276"/>
              <a:gd name="T35" fmla="*/ 2147483646 h 366"/>
              <a:gd name="T36" fmla="*/ 2147483646 w 276"/>
              <a:gd name="T37" fmla="*/ 2147483646 h 366"/>
              <a:gd name="T38" fmla="*/ 2147483646 w 276"/>
              <a:gd name="T39" fmla="*/ 2147483646 h 366"/>
              <a:gd name="T40" fmla="*/ 2147483646 w 276"/>
              <a:gd name="T41" fmla="*/ 2147483646 h 366"/>
              <a:gd name="T42" fmla="*/ 2147483646 w 276"/>
              <a:gd name="T43" fmla="*/ 2147483646 h 366"/>
              <a:gd name="T44" fmla="*/ 2147483646 w 276"/>
              <a:gd name="T45" fmla="*/ 2147483646 h 366"/>
              <a:gd name="T46" fmla="*/ 2147483646 w 276"/>
              <a:gd name="T47" fmla="*/ 2147483646 h 366"/>
              <a:gd name="T48" fmla="*/ 2147483646 w 276"/>
              <a:gd name="T49" fmla="*/ 2147483646 h 366"/>
              <a:gd name="T50" fmla="*/ 2147483646 w 276"/>
              <a:gd name="T51" fmla="*/ 2147483646 h 366"/>
              <a:gd name="T52" fmla="*/ 2147483646 w 276"/>
              <a:gd name="T53" fmla="*/ 2147483646 h 366"/>
              <a:gd name="T54" fmla="*/ 2147483646 w 276"/>
              <a:gd name="T55" fmla="*/ 2147483646 h 366"/>
              <a:gd name="T56" fmla="*/ 2147483646 w 276"/>
              <a:gd name="T57" fmla="*/ 2147483646 h 366"/>
              <a:gd name="T58" fmla="*/ 2147483646 w 276"/>
              <a:gd name="T59" fmla="*/ 2147483646 h 366"/>
              <a:gd name="T60" fmla="*/ 2147483646 w 276"/>
              <a:gd name="T61" fmla="*/ 2147483646 h 366"/>
              <a:gd name="T62" fmla="*/ 2147483646 w 276"/>
              <a:gd name="T63" fmla="*/ 2147483646 h 366"/>
              <a:gd name="T64" fmla="*/ 2147483646 w 276"/>
              <a:gd name="T65" fmla="*/ 2147483646 h 366"/>
              <a:gd name="T66" fmla="*/ 2147483646 w 276"/>
              <a:gd name="T67" fmla="*/ 2147483646 h 366"/>
              <a:gd name="T68" fmla="*/ 2147483646 w 276"/>
              <a:gd name="T69" fmla="*/ 2147483646 h 366"/>
              <a:gd name="T70" fmla="*/ 2147483646 w 276"/>
              <a:gd name="T71" fmla="*/ 2147483646 h 366"/>
              <a:gd name="T72" fmla="*/ 2147483646 w 276"/>
              <a:gd name="T73" fmla="*/ 2147483646 h 366"/>
              <a:gd name="T74" fmla="*/ 2147483646 w 276"/>
              <a:gd name="T75" fmla="*/ 2147483646 h 366"/>
              <a:gd name="T76" fmla="*/ 2147483646 w 276"/>
              <a:gd name="T77" fmla="*/ 2147483646 h 366"/>
              <a:gd name="T78" fmla="*/ 2147483646 w 276"/>
              <a:gd name="T79" fmla="*/ 2147483646 h 366"/>
              <a:gd name="T80" fmla="*/ 2147483646 w 276"/>
              <a:gd name="T81" fmla="*/ 2147483646 h 366"/>
              <a:gd name="T82" fmla="*/ 2147483646 w 276"/>
              <a:gd name="T83" fmla="*/ 2147483646 h 366"/>
              <a:gd name="T84" fmla="*/ 2147483646 w 276"/>
              <a:gd name="T85" fmla="*/ 2147483646 h 366"/>
              <a:gd name="T86" fmla="*/ 2147483646 w 276"/>
              <a:gd name="T87" fmla="*/ 2147483646 h 366"/>
              <a:gd name="T88" fmla="*/ 2147483646 w 276"/>
              <a:gd name="T89" fmla="*/ 2147483646 h 366"/>
              <a:gd name="T90" fmla="*/ 2147483646 w 276"/>
              <a:gd name="T91" fmla="*/ 2147483646 h 366"/>
              <a:gd name="T92" fmla="*/ 2147483646 w 276"/>
              <a:gd name="T93" fmla="*/ 2147483646 h 366"/>
              <a:gd name="T94" fmla="*/ 2147483646 w 276"/>
              <a:gd name="T95" fmla="*/ 2147483646 h 366"/>
              <a:gd name="T96" fmla="*/ 2147483646 w 276"/>
              <a:gd name="T97" fmla="*/ 2147483646 h 366"/>
              <a:gd name="T98" fmla="*/ 2147483646 w 276"/>
              <a:gd name="T99" fmla="*/ 2147483646 h 366"/>
              <a:gd name="T100" fmla="*/ 2147483646 w 276"/>
              <a:gd name="T101" fmla="*/ 2147483646 h 366"/>
              <a:gd name="T102" fmla="*/ 2147483646 w 276"/>
              <a:gd name="T103" fmla="*/ 2147483646 h 366"/>
              <a:gd name="T104" fmla="*/ 2147483646 w 276"/>
              <a:gd name="T105" fmla="*/ 2147483646 h 366"/>
              <a:gd name="T106" fmla="*/ 2147483646 w 276"/>
              <a:gd name="T107" fmla="*/ 2147483646 h 366"/>
              <a:gd name="T108" fmla="*/ 2147483646 w 276"/>
              <a:gd name="T109" fmla="*/ 2147483646 h 366"/>
              <a:gd name="T110" fmla="*/ 2147483646 w 276"/>
              <a:gd name="T111" fmla="*/ 2147483646 h 366"/>
              <a:gd name="T112" fmla="*/ 2147483646 w 276"/>
              <a:gd name="T113" fmla="*/ 2147483646 h 366"/>
              <a:gd name="T114" fmla="*/ 2147483646 w 276"/>
              <a:gd name="T115" fmla="*/ 2147483646 h 366"/>
              <a:gd name="T116" fmla="*/ 2147483646 w 276"/>
              <a:gd name="T117" fmla="*/ 2147483646 h 366"/>
              <a:gd name="T118" fmla="*/ 2147483646 w 276"/>
              <a:gd name="T119" fmla="*/ 2147483646 h 3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6"/>
              <a:gd name="T181" fmla="*/ 0 h 366"/>
              <a:gd name="T182" fmla="*/ 276 w 276"/>
              <a:gd name="T183" fmla="*/ 366 h 3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6" h="36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18" y="24"/>
                </a:lnTo>
                <a:lnTo>
                  <a:pt x="18" y="42"/>
                </a:lnTo>
                <a:lnTo>
                  <a:pt x="24" y="42"/>
                </a:lnTo>
                <a:lnTo>
                  <a:pt x="24" y="54"/>
                </a:lnTo>
                <a:lnTo>
                  <a:pt x="30" y="54"/>
                </a:lnTo>
                <a:lnTo>
                  <a:pt x="30" y="60"/>
                </a:lnTo>
                <a:lnTo>
                  <a:pt x="36" y="60"/>
                </a:lnTo>
                <a:lnTo>
                  <a:pt x="36" y="72"/>
                </a:lnTo>
                <a:lnTo>
                  <a:pt x="42" y="72"/>
                </a:lnTo>
                <a:lnTo>
                  <a:pt x="42" y="84"/>
                </a:lnTo>
                <a:lnTo>
                  <a:pt x="54" y="84"/>
                </a:lnTo>
                <a:lnTo>
                  <a:pt x="54" y="108"/>
                </a:lnTo>
                <a:lnTo>
                  <a:pt x="60" y="108"/>
                </a:lnTo>
                <a:lnTo>
                  <a:pt x="60" y="132"/>
                </a:lnTo>
                <a:lnTo>
                  <a:pt x="60" y="138"/>
                </a:lnTo>
                <a:lnTo>
                  <a:pt x="66" y="138"/>
                </a:lnTo>
                <a:lnTo>
                  <a:pt x="66" y="150"/>
                </a:lnTo>
                <a:lnTo>
                  <a:pt x="78" y="150"/>
                </a:lnTo>
                <a:lnTo>
                  <a:pt x="78" y="162"/>
                </a:lnTo>
                <a:lnTo>
                  <a:pt x="84" y="162"/>
                </a:lnTo>
                <a:lnTo>
                  <a:pt x="84" y="168"/>
                </a:lnTo>
                <a:lnTo>
                  <a:pt x="90" y="168"/>
                </a:lnTo>
                <a:lnTo>
                  <a:pt x="90" y="180"/>
                </a:lnTo>
                <a:lnTo>
                  <a:pt x="114" y="180"/>
                </a:lnTo>
                <a:lnTo>
                  <a:pt x="114" y="192"/>
                </a:lnTo>
                <a:lnTo>
                  <a:pt x="114" y="204"/>
                </a:lnTo>
                <a:lnTo>
                  <a:pt x="126" y="204"/>
                </a:lnTo>
                <a:lnTo>
                  <a:pt x="126" y="216"/>
                </a:lnTo>
                <a:lnTo>
                  <a:pt x="132" y="216"/>
                </a:lnTo>
                <a:lnTo>
                  <a:pt x="132" y="240"/>
                </a:lnTo>
                <a:lnTo>
                  <a:pt x="132" y="252"/>
                </a:lnTo>
                <a:lnTo>
                  <a:pt x="162" y="252"/>
                </a:lnTo>
                <a:lnTo>
                  <a:pt x="162" y="258"/>
                </a:lnTo>
                <a:lnTo>
                  <a:pt x="174" y="258"/>
                </a:lnTo>
                <a:lnTo>
                  <a:pt x="174" y="270"/>
                </a:lnTo>
                <a:lnTo>
                  <a:pt x="180" y="270"/>
                </a:lnTo>
                <a:lnTo>
                  <a:pt x="180" y="282"/>
                </a:lnTo>
                <a:lnTo>
                  <a:pt x="186" y="282"/>
                </a:lnTo>
                <a:lnTo>
                  <a:pt x="186" y="288"/>
                </a:lnTo>
                <a:lnTo>
                  <a:pt x="192" y="288"/>
                </a:lnTo>
                <a:lnTo>
                  <a:pt x="192" y="300"/>
                </a:lnTo>
                <a:lnTo>
                  <a:pt x="198" y="300"/>
                </a:lnTo>
                <a:lnTo>
                  <a:pt x="198" y="312"/>
                </a:lnTo>
                <a:lnTo>
                  <a:pt x="204" y="312"/>
                </a:lnTo>
                <a:lnTo>
                  <a:pt x="204" y="324"/>
                </a:lnTo>
                <a:lnTo>
                  <a:pt x="216" y="324"/>
                </a:lnTo>
                <a:lnTo>
                  <a:pt x="216" y="330"/>
                </a:lnTo>
                <a:lnTo>
                  <a:pt x="228" y="330"/>
                </a:lnTo>
                <a:lnTo>
                  <a:pt x="228" y="336"/>
                </a:lnTo>
                <a:lnTo>
                  <a:pt x="240" y="336"/>
                </a:lnTo>
                <a:lnTo>
                  <a:pt x="240" y="348"/>
                </a:lnTo>
                <a:lnTo>
                  <a:pt x="264" y="348"/>
                </a:lnTo>
                <a:lnTo>
                  <a:pt x="264" y="360"/>
                </a:lnTo>
                <a:lnTo>
                  <a:pt x="276" y="360"/>
                </a:lnTo>
                <a:lnTo>
                  <a:pt x="276" y="366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7" name="Freeform 57"/>
          <p:cNvSpPr>
            <a:spLocks/>
          </p:cNvSpPr>
          <p:nvPr/>
        </p:nvSpPr>
        <p:spPr bwMode="gray">
          <a:xfrm>
            <a:off x="2630488" y="3676650"/>
            <a:ext cx="514350" cy="582613"/>
          </a:xfrm>
          <a:custGeom>
            <a:avLst/>
            <a:gdLst>
              <a:gd name="T0" fmla="*/ 0 w 324"/>
              <a:gd name="T1" fmla="*/ 0 h 384"/>
              <a:gd name="T2" fmla="*/ 2147483646 w 324"/>
              <a:gd name="T3" fmla="*/ 0 h 384"/>
              <a:gd name="T4" fmla="*/ 2147483646 w 324"/>
              <a:gd name="T5" fmla="*/ 2147483646 h 384"/>
              <a:gd name="T6" fmla="*/ 2147483646 w 324"/>
              <a:gd name="T7" fmla="*/ 2147483646 h 384"/>
              <a:gd name="T8" fmla="*/ 2147483646 w 324"/>
              <a:gd name="T9" fmla="*/ 2147483646 h 384"/>
              <a:gd name="T10" fmla="*/ 2147483646 w 324"/>
              <a:gd name="T11" fmla="*/ 2147483646 h 384"/>
              <a:gd name="T12" fmla="*/ 2147483646 w 324"/>
              <a:gd name="T13" fmla="*/ 2147483646 h 384"/>
              <a:gd name="T14" fmla="*/ 2147483646 w 324"/>
              <a:gd name="T15" fmla="*/ 2147483646 h 384"/>
              <a:gd name="T16" fmla="*/ 2147483646 w 324"/>
              <a:gd name="T17" fmla="*/ 2147483646 h 384"/>
              <a:gd name="T18" fmla="*/ 2147483646 w 324"/>
              <a:gd name="T19" fmla="*/ 2147483646 h 384"/>
              <a:gd name="T20" fmla="*/ 2147483646 w 324"/>
              <a:gd name="T21" fmla="*/ 2147483646 h 384"/>
              <a:gd name="T22" fmla="*/ 2147483646 w 324"/>
              <a:gd name="T23" fmla="*/ 2147483646 h 384"/>
              <a:gd name="T24" fmla="*/ 2147483646 w 324"/>
              <a:gd name="T25" fmla="*/ 2147483646 h 384"/>
              <a:gd name="T26" fmla="*/ 2147483646 w 324"/>
              <a:gd name="T27" fmla="*/ 2147483646 h 384"/>
              <a:gd name="T28" fmla="*/ 2147483646 w 324"/>
              <a:gd name="T29" fmla="*/ 2147483646 h 384"/>
              <a:gd name="T30" fmla="*/ 2147483646 w 324"/>
              <a:gd name="T31" fmla="*/ 2147483646 h 384"/>
              <a:gd name="T32" fmla="*/ 2147483646 w 324"/>
              <a:gd name="T33" fmla="*/ 2147483646 h 384"/>
              <a:gd name="T34" fmla="*/ 2147483646 w 324"/>
              <a:gd name="T35" fmla="*/ 2147483646 h 384"/>
              <a:gd name="T36" fmla="*/ 2147483646 w 324"/>
              <a:gd name="T37" fmla="*/ 2147483646 h 384"/>
              <a:gd name="T38" fmla="*/ 2147483646 w 324"/>
              <a:gd name="T39" fmla="*/ 2147483646 h 384"/>
              <a:gd name="T40" fmla="*/ 2147483646 w 324"/>
              <a:gd name="T41" fmla="*/ 2147483646 h 384"/>
              <a:gd name="T42" fmla="*/ 2147483646 w 324"/>
              <a:gd name="T43" fmla="*/ 2147483646 h 384"/>
              <a:gd name="T44" fmla="*/ 2147483646 w 324"/>
              <a:gd name="T45" fmla="*/ 2147483646 h 384"/>
              <a:gd name="T46" fmla="*/ 2147483646 w 324"/>
              <a:gd name="T47" fmla="*/ 2147483646 h 384"/>
              <a:gd name="T48" fmla="*/ 2147483646 w 324"/>
              <a:gd name="T49" fmla="*/ 2147483646 h 384"/>
              <a:gd name="T50" fmla="*/ 2147483646 w 324"/>
              <a:gd name="T51" fmla="*/ 2147483646 h 384"/>
              <a:gd name="T52" fmla="*/ 2147483646 w 324"/>
              <a:gd name="T53" fmla="*/ 2147483646 h 384"/>
              <a:gd name="T54" fmla="*/ 2147483646 w 324"/>
              <a:gd name="T55" fmla="*/ 2147483646 h 384"/>
              <a:gd name="T56" fmla="*/ 2147483646 w 324"/>
              <a:gd name="T57" fmla="*/ 2147483646 h 384"/>
              <a:gd name="T58" fmla="*/ 2147483646 w 324"/>
              <a:gd name="T59" fmla="*/ 2147483646 h 384"/>
              <a:gd name="T60" fmla="*/ 2147483646 w 324"/>
              <a:gd name="T61" fmla="*/ 2147483646 h 384"/>
              <a:gd name="T62" fmla="*/ 2147483646 w 324"/>
              <a:gd name="T63" fmla="*/ 2147483646 h 384"/>
              <a:gd name="T64" fmla="*/ 2147483646 w 324"/>
              <a:gd name="T65" fmla="*/ 2147483646 h 384"/>
              <a:gd name="T66" fmla="*/ 2147483646 w 324"/>
              <a:gd name="T67" fmla="*/ 2147483646 h 384"/>
              <a:gd name="T68" fmla="*/ 2147483646 w 324"/>
              <a:gd name="T69" fmla="*/ 2147483646 h 384"/>
              <a:gd name="T70" fmla="*/ 2147483646 w 324"/>
              <a:gd name="T71" fmla="*/ 2147483646 h 384"/>
              <a:gd name="T72" fmla="*/ 2147483646 w 324"/>
              <a:gd name="T73" fmla="*/ 2147483646 h 384"/>
              <a:gd name="T74" fmla="*/ 2147483646 w 324"/>
              <a:gd name="T75" fmla="*/ 2147483646 h 384"/>
              <a:gd name="T76" fmla="*/ 2147483646 w 324"/>
              <a:gd name="T77" fmla="*/ 2147483646 h 384"/>
              <a:gd name="T78" fmla="*/ 2147483646 w 324"/>
              <a:gd name="T79" fmla="*/ 2147483646 h 384"/>
              <a:gd name="T80" fmla="*/ 2147483646 w 324"/>
              <a:gd name="T81" fmla="*/ 2147483646 h 384"/>
              <a:gd name="T82" fmla="*/ 2147483646 w 324"/>
              <a:gd name="T83" fmla="*/ 2147483646 h 384"/>
              <a:gd name="T84" fmla="*/ 2147483646 w 324"/>
              <a:gd name="T85" fmla="*/ 2147483646 h 384"/>
              <a:gd name="T86" fmla="*/ 2147483646 w 324"/>
              <a:gd name="T87" fmla="*/ 2147483646 h 384"/>
              <a:gd name="T88" fmla="*/ 2147483646 w 324"/>
              <a:gd name="T89" fmla="*/ 2147483646 h 384"/>
              <a:gd name="T90" fmla="*/ 2147483646 w 324"/>
              <a:gd name="T91" fmla="*/ 2147483646 h 384"/>
              <a:gd name="T92" fmla="*/ 2147483646 w 324"/>
              <a:gd name="T93" fmla="*/ 2147483646 h 384"/>
              <a:gd name="T94" fmla="*/ 2147483646 w 324"/>
              <a:gd name="T95" fmla="*/ 2147483646 h 384"/>
              <a:gd name="T96" fmla="*/ 2147483646 w 324"/>
              <a:gd name="T97" fmla="*/ 2147483646 h 384"/>
              <a:gd name="T98" fmla="*/ 2147483646 w 324"/>
              <a:gd name="T99" fmla="*/ 2147483646 h 384"/>
              <a:gd name="T100" fmla="*/ 2147483646 w 324"/>
              <a:gd name="T101" fmla="*/ 2147483646 h 384"/>
              <a:gd name="T102" fmla="*/ 2147483646 w 324"/>
              <a:gd name="T103" fmla="*/ 2147483646 h 384"/>
              <a:gd name="T104" fmla="*/ 2147483646 w 324"/>
              <a:gd name="T105" fmla="*/ 2147483646 h 384"/>
              <a:gd name="T106" fmla="*/ 2147483646 w 324"/>
              <a:gd name="T107" fmla="*/ 2147483646 h 384"/>
              <a:gd name="T108" fmla="*/ 2147483646 w 324"/>
              <a:gd name="T109" fmla="*/ 2147483646 h 384"/>
              <a:gd name="T110" fmla="*/ 2147483646 w 324"/>
              <a:gd name="T111" fmla="*/ 2147483646 h 384"/>
              <a:gd name="T112" fmla="*/ 2147483646 w 324"/>
              <a:gd name="T113" fmla="*/ 2147483646 h 384"/>
              <a:gd name="T114" fmla="*/ 2147483646 w 324"/>
              <a:gd name="T115" fmla="*/ 2147483646 h 384"/>
              <a:gd name="T116" fmla="*/ 2147483646 w 324"/>
              <a:gd name="T117" fmla="*/ 2147483646 h 384"/>
              <a:gd name="T118" fmla="*/ 2147483646 w 324"/>
              <a:gd name="T119" fmla="*/ 2147483646 h 384"/>
              <a:gd name="T120" fmla="*/ 2147483646 w 324"/>
              <a:gd name="T121" fmla="*/ 2147483646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4"/>
              <a:gd name="T184" fmla="*/ 0 h 384"/>
              <a:gd name="T185" fmla="*/ 324 w 324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4" h="384">
                <a:moveTo>
                  <a:pt x="0" y="0"/>
                </a:moveTo>
                <a:lnTo>
                  <a:pt x="18" y="0"/>
                </a:lnTo>
                <a:lnTo>
                  <a:pt x="18" y="12"/>
                </a:lnTo>
                <a:lnTo>
                  <a:pt x="42" y="12"/>
                </a:lnTo>
                <a:lnTo>
                  <a:pt x="42" y="24"/>
                </a:lnTo>
                <a:lnTo>
                  <a:pt x="54" y="24"/>
                </a:lnTo>
                <a:lnTo>
                  <a:pt x="54" y="36"/>
                </a:lnTo>
                <a:lnTo>
                  <a:pt x="96" y="36"/>
                </a:lnTo>
                <a:lnTo>
                  <a:pt x="96" y="54"/>
                </a:lnTo>
                <a:lnTo>
                  <a:pt x="102" y="54"/>
                </a:lnTo>
                <a:lnTo>
                  <a:pt x="102" y="66"/>
                </a:lnTo>
                <a:lnTo>
                  <a:pt x="108" y="66"/>
                </a:lnTo>
                <a:lnTo>
                  <a:pt x="108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102"/>
                </a:lnTo>
                <a:lnTo>
                  <a:pt x="126" y="102"/>
                </a:lnTo>
                <a:lnTo>
                  <a:pt x="126" y="114"/>
                </a:lnTo>
                <a:lnTo>
                  <a:pt x="138" y="114"/>
                </a:lnTo>
                <a:lnTo>
                  <a:pt x="138" y="120"/>
                </a:lnTo>
                <a:lnTo>
                  <a:pt x="156" y="120"/>
                </a:lnTo>
                <a:lnTo>
                  <a:pt x="156" y="132"/>
                </a:lnTo>
                <a:lnTo>
                  <a:pt x="162" y="132"/>
                </a:lnTo>
                <a:lnTo>
                  <a:pt x="162" y="144"/>
                </a:lnTo>
                <a:lnTo>
                  <a:pt x="174" y="144"/>
                </a:lnTo>
                <a:lnTo>
                  <a:pt x="174" y="156"/>
                </a:lnTo>
                <a:lnTo>
                  <a:pt x="192" y="156"/>
                </a:lnTo>
                <a:lnTo>
                  <a:pt x="192" y="162"/>
                </a:lnTo>
                <a:lnTo>
                  <a:pt x="204" y="162"/>
                </a:lnTo>
                <a:lnTo>
                  <a:pt x="204" y="186"/>
                </a:lnTo>
                <a:lnTo>
                  <a:pt x="210" y="186"/>
                </a:lnTo>
                <a:lnTo>
                  <a:pt x="210" y="192"/>
                </a:lnTo>
                <a:lnTo>
                  <a:pt x="222" y="192"/>
                </a:lnTo>
                <a:lnTo>
                  <a:pt x="222" y="198"/>
                </a:lnTo>
                <a:lnTo>
                  <a:pt x="222" y="222"/>
                </a:lnTo>
                <a:lnTo>
                  <a:pt x="234" y="222"/>
                </a:lnTo>
                <a:lnTo>
                  <a:pt x="234" y="240"/>
                </a:lnTo>
                <a:lnTo>
                  <a:pt x="246" y="240"/>
                </a:lnTo>
                <a:lnTo>
                  <a:pt x="246" y="264"/>
                </a:lnTo>
                <a:lnTo>
                  <a:pt x="252" y="264"/>
                </a:lnTo>
                <a:lnTo>
                  <a:pt x="252" y="276"/>
                </a:lnTo>
                <a:lnTo>
                  <a:pt x="264" y="276"/>
                </a:lnTo>
                <a:lnTo>
                  <a:pt x="264" y="282"/>
                </a:lnTo>
                <a:lnTo>
                  <a:pt x="270" y="282"/>
                </a:lnTo>
                <a:lnTo>
                  <a:pt x="270" y="294"/>
                </a:lnTo>
                <a:lnTo>
                  <a:pt x="282" y="294"/>
                </a:lnTo>
                <a:lnTo>
                  <a:pt x="282" y="306"/>
                </a:lnTo>
                <a:lnTo>
                  <a:pt x="294" y="306"/>
                </a:lnTo>
                <a:lnTo>
                  <a:pt x="294" y="312"/>
                </a:lnTo>
                <a:lnTo>
                  <a:pt x="300" y="312"/>
                </a:lnTo>
                <a:lnTo>
                  <a:pt x="300" y="330"/>
                </a:lnTo>
                <a:lnTo>
                  <a:pt x="300" y="342"/>
                </a:lnTo>
                <a:lnTo>
                  <a:pt x="306" y="342"/>
                </a:lnTo>
                <a:lnTo>
                  <a:pt x="306" y="354"/>
                </a:lnTo>
                <a:lnTo>
                  <a:pt x="312" y="354"/>
                </a:lnTo>
                <a:lnTo>
                  <a:pt x="312" y="366"/>
                </a:lnTo>
                <a:lnTo>
                  <a:pt x="312" y="372"/>
                </a:lnTo>
                <a:lnTo>
                  <a:pt x="324" y="372"/>
                </a:lnTo>
                <a:lnTo>
                  <a:pt x="324" y="384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8" name="Freeform 58"/>
          <p:cNvSpPr>
            <a:spLocks/>
          </p:cNvSpPr>
          <p:nvPr/>
        </p:nvSpPr>
        <p:spPr bwMode="gray">
          <a:xfrm>
            <a:off x="3144838" y="4259263"/>
            <a:ext cx="1676400" cy="571500"/>
          </a:xfrm>
          <a:custGeom>
            <a:avLst/>
            <a:gdLst>
              <a:gd name="T0" fmla="*/ 0 w 1056"/>
              <a:gd name="T1" fmla="*/ 0 h 378"/>
              <a:gd name="T2" fmla="*/ 2147483646 w 1056"/>
              <a:gd name="T3" fmla="*/ 0 h 378"/>
              <a:gd name="T4" fmla="*/ 2147483646 w 1056"/>
              <a:gd name="T5" fmla="*/ 2147483646 h 378"/>
              <a:gd name="T6" fmla="*/ 2147483646 w 1056"/>
              <a:gd name="T7" fmla="*/ 2147483646 h 378"/>
              <a:gd name="T8" fmla="*/ 2147483646 w 1056"/>
              <a:gd name="T9" fmla="*/ 2147483646 h 378"/>
              <a:gd name="T10" fmla="*/ 2147483646 w 1056"/>
              <a:gd name="T11" fmla="*/ 2147483646 h 378"/>
              <a:gd name="T12" fmla="*/ 2147483646 w 1056"/>
              <a:gd name="T13" fmla="*/ 2147483646 h 378"/>
              <a:gd name="T14" fmla="*/ 2147483646 w 1056"/>
              <a:gd name="T15" fmla="*/ 2147483646 h 378"/>
              <a:gd name="T16" fmla="*/ 2147483646 w 1056"/>
              <a:gd name="T17" fmla="*/ 2147483646 h 378"/>
              <a:gd name="T18" fmla="*/ 2147483646 w 1056"/>
              <a:gd name="T19" fmla="*/ 2147483646 h 378"/>
              <a:gd name="T20" fmla="*/ 2147483646 w 1056"/>
              <a:gd name="T21" fmla="*/ 2147483646 h 378"/>
              <a:gd name="T22" fmla="*/ 2147483646 w 1056"/>
              <a:gd name="T23" fmla="*/ 2147483646 h 378"/>
              <a:gd name="T24" fmla="*/ 2147483646 w 1056"/>
              <a:gd name="T25" fmla="*/ 2147483646 h 378"/>
              <a:gd name="T26" fmla="*/ 2147483646 w 1056"/>
              <a:gd name="T27" fmla="*/ 2147483646 h 378"/>
              <a:gd name="T28" fmla="*/ 2147483646 w 1056"/>
              <a:gd name="T29" fmla="*/ 2147483646 h 378"/>
              <a:gd name="T30" fmla="*/ 2147483646 w 1056"/>
              <a:gd name="T31" fmla="*/ 2147483646 h 378"/>
              <a:gd name="T32" fmla="*/ 2147483646 w 1056"/>
              <a:gd name="T33" fmla="*/ 2147483646 h 378"/>
              <a:gd name="T34" fmla="*/ 2147483646 w 1056"/>
              <a:gd name="T35" fmla="*/ 2147483646 h 378"/>
              <a:gd name="T36" fmla="*/ 2147483646 w 1056"/>
              <a:gd name="T37" fmla="*/ 2147483646 h 378"/>
              <a:gd name="T38" fmla="*/ 2147483646 w 1056"/>
              <a:gd name="T39" fmla="*/ 2147483646 h 378"/>
              <a:gd name="T40" fmla="*/ 2147483646 w 1056"/>
              <a:gd name="T41" fmla="*/ 2147483646 h 378"/>
              <a:gd name="T42" fmla="*/ 2147483646 w 1056"/>
              <a:gd name="T43" fmla="*/ 2147483646 h 378"/>
              <a:gd name="T44" fmla="*/ 2147483646 w 1056"/>
              <a:gd name="T45" fmla="*/ 2147483646 h 378"/>
              <a:gd name="T46" fmla="*/ 2147483646 w 1056"/>
              <a:gd name="T47" fmla="*/ 2147483646 h 378"/>
              <a:gd name="T48" fmla="*/ 2147483646 w 1056"/>
              <a:gd name="T49" fmla="*/ 2147483646 h 378"/>
              <a:gd name="T50" fmla="*/ 2147483646 w 1056"/>
              <a:gd name="T51" fmla="*/ 2147483646 h 378"/>
              <a:gd name="T52" fmla="*/ 2147483646 w 1056"/>
              <a:gd name="T53" fmla="*/ 2147483646 h 378"/>
              <a:gd name="T54" fmla="*/ 2147483646 w 1056"/>
              <a:gd name="T55" fmla="*/ 2147483646 h 378"/>
              <a:gd name="T56" fmla="*/ 2147483646 w 1056"/>
              <a:gd name="T57" fmla="*/ 2147483646 h 378"/>
              <a:gd name="T58" fmla="*/ 2147483646 w 1056"/>
              <a:gd name="T59" fmla="*/ 2147483646 h 378"/>
              <a:gd name="T60" fmla="*/ 2147483646 w 1056"/>
              <a:gd name="T61" fmla="*/ 2147483646 h 378"/>
              <a:gd name="T62" fmla="*/ 2147483646 w 1056"/>
              <a:gd name="T63" fmla="*/ 2147483646 h 378"/>
              <a:gd name="T64" fmla="*/ 2147483646 w 1056"/>
              <a:gd name="T65" fmla="*/ 2147483646 h 378"/>
              <a:gd name="T66" fmla="*/ 2147483646 w 1056"/>
              <a:gd name="T67" fmla="*/ 2147483646 h 378"/>
              <a:gd name="T68" fmla="*/ 2147483646 w 1056"/>
              <a:gd name="T69" fmla="*/ 2147483646 h 378"/>
              <a:gd name="T70" fmla="*/ 2147483646 w 1056"/>
              <a:gd name="T71" fmla="*/ 2147483646 h 378"/>
              <a:gd name="T72" fmla="*/ 2147483646 w 1056"/>
              <a:gd name="T73" fmla="*/ 2147483646 h 378"/>
              <a:gd name="T74" fmla="*/ 2147483646 w 1056"/>
              <a:gd name="T75" fmla="*/ 2147483646 h 378"/>
              <a:gd name="T76" fmla="*/ 2147483646 w 1056"/>
              <a:gd name="T77" fmla="*/ 2147483646 h 378"/>
              <a:gd name="T78" fmla="*/ 2147483646 w 1056"/>
              <a:gd name="T79" fmla="*/ 2147483646 h 378"/>
              <a:gd name="T80" fmla="*/ 2147483646 w 1056"/>
              <a:gd name="T81" fmla="*/ 2147483646 h 378"/>
              <a:gd name="T82" fmla="*/ 2147483646 w 1056"/>
              <a:gd name="T83" fmla="*/ 2147483646 h 378"/>
              <a:gd name="T84" fmla="*/ 2147483646 w 1056"/>
              <a:gd name="T85" fmla="*/ 2147483646 h 378"/>
              <a:gd name="T86" fmla="*/ 2147483646 w 1056"/>
              <a:gd name="T87" fmla="*/ 2147483646 h 378"/>
              <a:gd name="T88" fmla="*/ 2147483646 w 1056"/>
              <a:gd name="T89" fmla="*/ 2147483646 h 378"/>
              <a:gd name="T90" fmla="*/ 2147483646 w 1056"/>
              <a:gd name="T91" fmla="*/ 2147483646 h 378"/>
              <a:gd name="T92" fmla="*/ 2147483646 w 1056"/>
              <a:gd name="T93" fmla="*/ 2147483646 h 378"/>
              <a:gd name="T94" fmla="*/ 2147483646 w 1056"/>
              <a:gd name="T95" fmla="*/ 2147483646 h 378"/>
              <a:gd name="T96" fmla="*/ 2147483646 w 1056"/>
              <a:gd name="T97" fmla="*/ 2147483646 h 378"/>
              <a:gd name="T98" fmla="*/ 2147483646 w 1056"/>
              <a:gd name="T99" fmla="*/ 2147483646 h 378"/>
              <a:gd name="T100" fmla="*/ 2147483646 w 1056"/>
              <a:gd name="T101" fmla="*/ 2147483646 h 378"/>
              <a:gd name="T102" fmla="*/ 2147483646 w 1056"/>
              <a:gd name="T103" fmla="*/ 2147483646 h 378"/>
              <a:gd name="T104" fmla="*/ 2147483646 w 1056"/>
              <a:gd name="T105" fmla="*/ 2147483646 h 378"/>
              <a:gd name="T106" fmla="*/ 2147483646 w 1056"/>
              <a:gd name="T107" fmla="*/ 2147483646 h 378"/>
              <a:gd name="T108" fmla="*/ 2147483646 w 1056"/>
              <a:gd name="T109" fmla="*/ 2147483646 h 378"/>
              <a:gd name="T110" fmla="*/ 2147483646 w 1056"/>
              <a:gd name="T111" fmla="*/ 2147483646 h 378"/>
              <a:gd name="T112" fmla="*/ 2147483646 w 1056"/>
              <a:gd name="T113" fmla="*/ 2147483646 h 378"/>
              <a:gd name="T114" fmla="*/ 2147483646 w 1056"/>
              <a:gd name="T115" fmla="*/ 2147483646 h 378"/>
              <a:gd name="T116" fmla="*/ 2147483646 w 1056"/>
              <a:gd name="T117" fmla="*/ 2147483646 h 378"/>
              <a:gd name="T118" fmla="*/ 2147483646 w 1056"/>
              <a:gd name="T119" fmla="*/ 2147483646 h 3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56"/>
              <a:gd name="T181" fmla="*/ 0 h 378"/>
              <a:gd name="T182" fmla="*/ 1056 w 1056"/>
              <a:gd name="T183" fmla="*/ 378 h 3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56" h="378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78" y="12"/>
                </a:lnTo>
                <a:lnTo>
                  <a:pt x="78" y="24"/>
                </a:lnTo>
                <a:lnTo>
                  <a:pt x="84" y="24"/>
                </a:lnTo>
                <a:lnTo>
                  <a:pt x="84" y="30"/>
                </a:lnTo>
                <a:lnTo>
                  <a:pt x="108" y="30"/>
                </a:lnTo>
                <a:lnTo>
                  <a:pt x="108" y="36"/>
                </a:lnTo>
                <a:lnTo>
                  <a:pt x="126" y="36"/>
                </a:lnTo>
                <a:lnTo>
                  <a:pt x="126" y="48"/>
                </a:lnTo>
                <a:lnTo>
                  <a:pt x="126" y="60"/>
                </a:lnTo>
                <a:lnTo>
                  <a:pt x="180" y="60"/>
                </a:lnTo>
                <a:lnTo>
                  <a:pt x="180" y="78"/>
                </a:lnTo>
                <a:lnTo>
                  <a:pt x="186" y="78"/>
                </a:lnTo>
                <a:lnTo>
                  <a:pt x="186" y="90"/>
                </a:lnTo>
                <a:lnTo>
                  <a:pt x="192" y="90"/>
                </a:lnTo>
                <a:lnTo>
                  <a:pt x="192" y="102"/>
                </a:lnTo>
                <a:lnTo>
                  <a:pt x="198" y="102"/>
                </a:lnTo>
                <a:lnTo>
                  <a:pt x="198" y="108"/>
                </a:lnTo>
                <a:lnTo>
                  <a:pt x="210" y="108"/>
                </a:lnTo>
                <a:lnTo>
                  <a:pt x="210" y="120"/>
                </a:lnTo>
                <a:lnTo>
                  <a:pt x="300" y="120"/>
                </a:lnTo>
                <a:lnTo>
                  <a:pt x="300" y="132"/>
                </a:lnTo>
                <a:lnTo>
                  <a:pt x="336" y="132"/>
                </a:lnTo>
                <a:lnTo>
                  <a:pt x="336" y="144"/>
                </a:lnTo>
                <a:lnTo>
                  <a:pt x="372" y="144"/>
                </a:lnTo>
                <a:lnTo>
                  <a:pt x="372" y="150"/>
                </a:lnTo>
                <a:lnTo>
                  <a:pt x="396" y="150"/>
                </a:lnTo>
                <a:lnTo>
                  <a:pt x="396" y="156"/>
                </a:lnTo>
                <a:lnTo>
                  <a:pt x="408" y="156"/>
                </a:lnTo>
                <a:lnTo>
                  <a:pt x="408" y="168"/>
                </a:lnTo>
                <a:lnTo>
                  <a:pt x="408" y="180"/>
                </a:lnTo>
                <a:lnTo>
                  <a:pt x="456" y="180"/>
                </a:lnTo>
                <a:lnTo>
                  <a:pt x="456" y="192"/>
                </a:lnTo>
                <a:lnTo>
                  <a:pt x="462" y="192"/>
                </a:lnTo>
                <a:lnTo>
                  <a:pt x="462" y="204"/>
                </a:lnTo>
                <a:lnTo>
                  <a:pt x="474" y="204"/>
                </a:lnTo>
                <a:lnTo>
                  <a:pt x="474" y="210"/>
                </a:lnTo>
                <a:lnTo>
                  <a:pt x="516" y="210"/>
                </a:lnTo>
                <a:lnTo>
                  <a:pt x="516" y="222"/>
                </a:lnTo>
                <a:lnTo>
                  <a:pt x="516" y="240"/>
                </a:lnTo>
                <a:lnTo>
                  <a:pt x="546" y="240"/>
                </a:lnTo>
                <a:lnTo>
                  <a:pt x="546" y="252"/>
                </a:lnTo>
                <a:lnTo>
                  <a:pt x="558" y="252"/>
                </a:lnTo>
                <a:lnTo>
                  <a:pt x="558" y="264"/>
                </a:lnTo>
                <a:lnTo>
                  <a:pt x="570" y="264"/>
                </a:lnTo>
                <a:lnTo>
                  <a:pt x="570" y="270"/>
                </a:lnTo>
                <a:lnTo>
                  <a:pt x="576" y="270"/>
                </a:lnTo>
                <a:lnTo>
                  <a:pt x="576" y="282"/>
                </a:lnTo>
                <a:lnTo>
                  <a:pt x="624" y="282"/>
                </a:lnTo>
                <a:lnTo>
                  <a:pt x="624" y="294"/>
                </a:lnTo>
                <a:lnTo>
                  <a:pt x="720" y="294"/>
                </a:lnTo>
                <a:lnTo>
                  <a:pt x="720" y="312"/>
                </a:lnTo>
                <a:lnTo>
                  <a:pt x="744" y="312"/>
                </a:lnTo>
                <a:lnTo>
                  <a:pt x="744" y="324"/>
                </a:lnTo>
                <a:lnTo>
                  <a:pt x="990" y="324"/>
                </a:lnTo>
                <a:lnTo>
                  <a:pt x="990" y="348"/>
                </a:lnTo>
                <a:lnTo>
                  <a:pt x="1056" y="348"/>
                </a:lnTo>
                <a:lnTo>
                  <a:pt x="1056" y="378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39" name="Freeform 59"/>
          <p:cNvSpPr>
            <a:spLocks/>
          </p:cNvSpPr>
          <p:nvPr/>
        </p:nvSpPr>
        <p:spPr bwMode="gray">
          <a:xfrm>
            <a:off x="1716088" y="2103438"/>
            <a:ext cx="285750" cy="509587"/>
          </a:xfrm>
          <a:custGeom>
            <a:avLst/>
            <a:gdLst>
              <a:gd name="T0" fmla="*/ 0 w 180"/>
              <a:gd name="T1" fmla="*/ 0 h 336"/>
              <a:gd name="T2" fmla="*/ 2147483646 w 180"/>
              <a:gd name="T3" fmla="*/ 0 h 336"/>
              <a:gd name="T4" fmla="*/ 2147483646 w 180"/>
              <a:gd name="T5" fmla="*/ 2147483646 h 336"/>
              <a:gd name="T6" fmla="*/ 2147483646 w 180"/>
              <a:gd name="T7" fmla="*/ 2147483646 h 336"/>
              <a:gd name="T8" fmla="*/ 2147483646 w 180"/>
              <a:gd name="T9" fmla="*/ 2147483646 h 336"/>
              <a:gd name="T10" fmla="*/ 2147483646 w 180"/>
              <a:gd name="T11" fmla="*/ 2147483646 h 336"/>
              <a:gd name="T12" fmla="*/ 2147483646 w 180"/>
              <a:gd name="T13" fmla="*/ 2147483646 h 336"/>
              <a:gd name="T14" fmla="*/ 2147483646 w 180"/>
              <a:gd name="T15" fmla="*/ 2147483646 h 336"/>
              <a:gd name="T16" fmla="*/ 2147483646 w 180"/>
              <a:gd name="T17" fmla="*/ 2147483646 h 336"/>
              <a:gd name="T18" fmla="*/ 2147483646 w 180"/>
              <a:gd name="T19" fmla="*/ 2147483646 h 336"/>
              <a:gd name="T20" fmla="*/ 2147483646 w 180"/>
              <a:gd name="T21" fmla="*/ 2147483646 h 336"/>
              <a:gd name="T22" fmla="*/ 2147483646 w 180"/>
              <a:gd name="T23" fmla="*/ 2147483646 h 336"/>
              <a:gd name="T24" fmla="*/ 2147483646 w 180"/>
              <a:gd name="T25" fmla="*/ 2147483646 h 336"/>
              <a:gd name="T26" fmla="*/ 2147483646 w 180"/>
              <a:gd name="T27" fmla="*/ 2147483646 h 336"/>
              <a:gd name="T28" fmla="*/ 2147483646 w 180"/>
              <a:gd name="T29" fmla="*/ 2147483646 h 336"/>
              <a:gd name="T30" fmla="*/ 2147483646 w 180"/>
              <a:gd name="T31" fmla="*/ 2147483646 h 336"/>
              <a:gd name="T32" fmla="*/ 2147483646 w 180"/>
              <a:gd name="T33" fmla="*/ 2147483646 h 336"/>
              <a:gd name="T34" fmla="*/ 2147483646 w 180"/>
              <a:gd name="T35" fmla="*/ 2147483646 h 336"/>
              <a:gd name="T36" fmla="*/ 2147483646 w 180"/>
              <a:gd name="T37" fmla="*/ 2147483646 h 336"/>
              <a:gd name="T38" fmla="*/ 2147483646 w 180"/>
              <a:gd name="T39" fmla="*/ 2147483646 h 336"/>
              <a:gd name="T40" fmla="*/ 2147483646 w 180"/>
              <a:gd name="T41" fmla="*/ 2147483646 h 336"/>
              <a:gd name="T42" fmla="*/ 2147483646 w 180"/>
              <a:gd name="T43" fmla="*/ 2147483646 h 336"/>
              <a:gd name="T44" fmla="*/ 2147483646 w 180"/>
              <a:gd name="T45" fmla="*/ 2147483646 h 336"/>
              <a:gd name="T46" fmla="*/ 2147483646 w 180"/>
              <a:gd name="T47" fmla="*/ 2147483646 h 336"/>
              <a:gd name="T48" fmla="*/ 2147483646 w 180"/>
              <a:gd name="T49" fmla="*/ 2147483646 h 336"/>
              <a:gd name="T50" fmla="*/ 2147483646 w 180"/>
              <a:gd name="T51" fmla="*/ 2147483646 h 336"/>
              <a:gd name="T52" fmla="*/ 2147483646 w 180"/>
              <a:gd name="T53" fmla="*/ 2147483646 h 336"/>
              <a:gd name="T54" fmla="*/ 2147483646 w 180"/>
              <a:gd name="T55" fmla="*/ 2147483646 h 336"/>
              <a:gd name="T56" fmla="*/ 2147483646 w 180"/>
              <a:gd name="T57" fmla="*/ 2147483646 h 336"/>
              <a:gd name="T58" fmla="*/ 2147483646 w 180"/>
              <a:gd name="T59" fmla="*/ 2147483646 h 336"/>
              <a:gd name="T60" fmla="*/ 2147483646 w 180"/>
              <a:gd name="T61" fmla="*/ 2147483646 h 336"/>
              <a:gd name="T62" fmla="*/ 2147483646 w 180"/>
              <a:gd name="T63" fmla="*/ 2147483646 h 336"/>
              <a:gd name="T64" fmla="*/ 2147483646 w 180"/>
              <a:gd name="T65" fmla="*/ 2147483646 h 336"/>
              <a:gd name="T66" fmla="*/ 2147483646 w 180"/>
              <a:gd name="T67" fmla="*/ 2147483646 h 336"/>
              <a:gd name="T68" fmla="*/ 2147483646 w 180"/>
              <a:gd name="T69" fmla="*/ 2147483646 h 336"/>
              <a:gd name="T70" fmla="*/ 2147483646 w 180"/>
              <a:gd name="T71" fmla="*/ 2147483646 h 336"/>
              <a:gd name="T72" fmla="*/ 2147483646 w 180"/>
              <a:gd name="T73" fmla="*/ 2147483646 h 336"/>
              <a:gd name="T74" fmla="*/ 2147483646 w 180"/>
              <a:gd name="T75" fmla="*/ 2147483646 h 336"/>
              <a:gd name="T76" fmla="*/ 2147483646 w 180"/>
              <a:gd name="T77" fmla="*/ 2147483646 h 336"/>
              <a:gd name="T78" fmla="*/ 2147483646 w 180"/>
              <a:gd name="T79" fmla="*/ 2147483646 h 336"/>
              <a:gd name="T80" fmla="*/ 2147483646 w 180"/>
              <a:gd name="T81" fmla="*/ 2147483646 h 336"/>
              <a:gd name="T82" fmla="*/ 2147483646 w 180"/>
              <a:gd name="T83" fmla="*/ 2147483646 h 336"/>
              <a:gd name="T84" fmla="*/ 2147483646 w 180"/>
              <a:gd name="T85" fmla="*/ 2147483646 h 336"/>
              <a:gd name="T86" fmla="*/ 2147483646 w 180"/>
              <a:gd name="T87" fmla="*/ 2147483646 h 336"/>
              <a:gd name="T88" fmla="*/ 2147483646 w 180"/>
              <a:gd name="T89" fmla="*/ 2147483646 h 336"/>
              <a:gd name="T90" fmla="*/ 2147483646 w 180"/>
              <a:gd name="T91" fmla="*/ 2147483646 h 336"/>
              <a:gd name="T92" fmla="*/ 2147483646 w 180"/>
              <a:gd name="T93" fmla="*/ 2147483646 h 336"/>
              <a:gd name="T94" fmla="*/ 2147483646 w 180"/>
              <a:gd name="T95" fmla="*/ 2147483646 h 336"/>
              <a:gd name="T96" fmla="*/ 2147483646 w 180"/>
              <a:gd name="T97" fmla="*/ 2147483646 h 336"/>
              <a:gd name="T98" fmla="*/ 2147483646 w 180"/>
              <a:gd name="T99" fmla="*/ 2147483646 h 336"/>
              <a:gd name="T100" fmla="*/ 2147483646 w 180"/>
              <a:gd name="T101" fmla="*/ 2147483646 h 336"/>
              <a:gd name="T102" fmla="*/ 2147483646 w 180"/>
              <a:gd name="T103" fmla="*/ 2147483646 h 336"/>
              <a:gd name="T104" fmla="*/ 2147483646 w 180"/>
              <a:gd name="T105" fmla="*/ 2147483646 h 336"/>
              <a:gd name="T106" fmla="*/ 2147483646 w 180"/>
              <a:gd name="T107" fmla="*/ 2147483646 h 336"/>
              <a:gd name="T108" fmla="*/ 2147483646 w 180"/>
              <a:gd name="T109" fmla="*/ 2147483646 h 3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336"/>
              <a:gd name="T167" fmla="*/ 180 w 180"/>
              <a:gd name="T168" fmla="*/ 336 h 3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336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24" y="24"/>
                </a:lnTo>
                <a:lnTo>
                  <a:pt x="24" y="36"/>
                </a:lnTo>
                <a:lnTo>
                  <a:pt x="24" y="42"/>
                </a:lnTo>
                <a:lnTo>
                  <a:pt x="30" y="42"/>
                </a:lnTo>
                <a:lnTo>
                  <a:pt x="30" y="54"/>
                </a:lnTo>
                <a:lnTo>
                  <a:pt x="36" y="54"/>
                </a:lnTo>
                <a:lnTo>
                  <a:pt x="36" y="66"/>
                </a:lnTo>
                <a:lnTo>
                  <a:pt x="42" y="66"/>
                </a:lnTo>
                <a:lnTo>
                  <a:pt x="42" y="72"/>
                </a:lnTo>
                <a:lnTo>
                  <a:pt x="54" y="72"/>
                </a:lnTo>
                <a:lnTo>
                  <a:pt x="54" y="84"/>
                </a:lnTo>
                <a:lnTo>
                  <a:pt x="72" y="84"/>
                </a:lnTo>
                <a:lnTo>
                  <a:pt x="72" y="96"/>
                </a:lnTo>
                <a:lnTo>
                  <a:pt x="72" y="114"/>
                </a:lnTo>
                <a:lnTo>
                  <a:pt x="78" y="114"/>
                </a:lnTo>
                <a:lnTo>
                  <a:pt x="78" y="126"/>
                </a:lnTo>
                <a:lnTo>
                  <a:pt x="90" y="126"/>
                </a:lnTo>
                <a:lnTo>
                  <a:pt x="90" y="132"/>
                </a:lnTo>
                <a:lnTo>
                  <a:pt x="90" y="138"/>
                </a:lnTo>
                <a:lnTo>
                  <a:pt x="90" y="144"/>
                </a:lnTo>
                <a:lnTo>
                  <a:pt x="96" y="144"/>
                </a:lnTo>
                <a:lnTo>
                  <a:pt x="96" y="150"/>
                </a:lnTo>
                <a:lnTo>
                  <a:pt x="102" y="150"/>
                </a:lnTo>
                <a:lnTo>
                  <a:pt x="102" y="162"/>
                </a:lnTo>
                <a:lnTo>
                  <a:pt x="108" y="162"/>
                </a:lnTo>
                <a:lnTo>
                  <a:pt x="108" y="186"/>
                </a:lnTo>
                <a:lnTo>
                  <a:pt x="114" y="186"/>
                </a:lnTo>
                <a:lnTo>
                  <a:pt x="114" y="198"/>
                </a:lnTo>
                <a:lnTo>
                  <a:pt x="114" y="216"/>
                </a:lnTo>
                <a:lnTo>
                  <a:pt x="120" y="216"/>
                </a:lnTo>
                <a:lnTo>
                  <a:pt x="120" y="228"/>
                </a:lnTo>
                <a:lnTo>
                  <a:pt x="126" y="228"/>
                </a:lnTo>
                <a:lnTo>
                  <a:pt x="126" y="240"/>
                </a:lnTo>
                <a:lnTo>
                  <a:pt x="132" y="240"/>
                </a:lnTo>
                <a:lnTo>
                  <a:pt x="132" y="246"/>
                </a:lnTo>
                <a:lnTo>
                  <a:pt x="132" y="252"/>
                </a:lnTo>
                <a:lnTo>
                  <a:pt x="144" y="252"/>
                </a:lnTo>
                <a:lnTo>
                  <a:pt x="144" y="270"/>
                </a:lnTo>
                <a:lnTo>
                  <a:pt x="150" y="270"/>
                </a:lnTo>
                <a:lnTo>
                  <a:pt x="156" y="270"/>
                </a:lnTo>
                <a:lnTo>
                  <a:pt x="156" y="288"/>
                </a:lnTo>
                <a:lnTo>
                  <a:pt x="162" y="288"/>
                </a:lnTo>
                <a:lnTo>
                  <a:pt x="162" y="300"/>
                </a:lnTo>
                <a:lnTo>
                  <a:pt x="162" y="306"/>
                </a:lnTo>
                <a:lnTo>
                  <a:pt x="174" y="306"/>
                </a:lnTo>
                <a:lnTo>
                  <a:pt x="174" y="324"/>
                </a:lnTo>
                <a:lnTo>
                  <a:pt x="180" y="324"/>
                </a:lnTo>
                <a:lnTo>
                  <a:pt x="180" y="33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0" name="Freeform 60"/>
          <p:cNvSpPr>
            <a:spLocks/>
          </p:cNvSpPr>
          <p:nvPr/>
        </p:nvSpPr>
        <p:spPr bwMode="gray">
          <a:xfrm>
            <a:off x="2001838" y="2613025"/>
            <a:ext cx="285750" cy="417513"/>
          </a:xfrm>
          <a:custGeom>
            <a:avLst/>
            <a:gdLst>
              <a:gd name="T0" fmla="*/ 0 w 180"/>
              <a:gd name="T1" fmla="*/ 0 h 276"/>
              <a:gd name="T2" fmla="*/ 2147483646 w 180"/>
              <a:gd name="T3" fmla="*/ 0 h 276"/>
              <a:gd name="T4" fmla="*/ 2147483646 w 180"/>
              <a:gd name="T5" fmla="*/ 2147483646 h 276"/>
              <a:gd name="T6" fmla="*/ 2147483646 w 180"/>
              <a:gd name="T7" fmla="*/ 2147483646 h 276"/>
              <a:gd name="T8" fmla="*/ 2147483646 w 180"/>
              <a:gd name="T9" fmla="*/ 2147483646 h 276"/>
              <a:gd name="T10" fmla="*/ 2147483646 w 180"/>
              <a:gd name="T11" fmla="*/ 2147483646 h 276"/>
              <a:gd name="T12" fmla="*/ 2147483646 w 180"/>
              <a:gd name="T13" fmla="*/ 2147483646 h 276"/>
              <a:gd name="T14" fmla="*/ 2147483646 w 180"/>
              <a:gd name="T15" fmla="*/ 2147483646 h 276"/>
              <a:gd name="T16" fmla="*/ 2147483646 w 180"/>
              <a:gd name="T17" fmla="*/ 2147483646 h 276"/>
              <a:gd name="T18" fmla="*/ 2147483646 w 180"/>
              <a:gd name="T19" fmla="*/ 2147483646 h 276"/>
              <a:gd name="T20" fmla="*/ 2147483646 w 180"/>
              <a:gd name="T21" fmla="*/ 2147483646 h 276"/>
              <a:gd name="T22" fmla="*/ 2147483646 w 180"/>
              <a:gd name="T23" fmla="*/ 2147483646 h 276"/>
              <a:gd name="T24" fmla="*/ 2147483646 w 180"/>
              <a:gd name="T25" fmla="*/ 2147483646 h 276"/>
              <a:gd name="T26" fmla="*/ 2147483646 w 180"/>
              <a:gd name="T27" fmla="*/ 2147483646 h 276"/>
              <a:gd name="T28" fmla="*/ 2147483646 w 180"/>
              <a:gd name="T29" fmla="*/ 2147483646 h 276"/>
              <a:gd name="T30" fmla="*/ 2147483646 w 180"/>
              <a:gd name="T31" fmla="*/ 2147483646 h 276"/>
              <a:gd name="T32" fmla="*/ 2147483646 w 180"/>
              <a:gd name="T33" fmla="*/ 2147483646 h 276"/>
              <a:gd name="T34" fmla="*/ 2147483646 w 180"/>
              <a:gd name="T35" fmla="*/ 2147483646 h 276"/>
              <a:gd name="T36" fmla="*/ 2147483646 w 180"/>
              <a:gd name="T37" fmla="*/ 2147483646 h 276"/>
              <a:gd name="T38" fmla="*/ 2147483646 w 180"/>
              <a:gd name="T39" fmla="*/ 2147483646 h 276"/>
              <a:gd name="T40" fmla="*/ 2147483646 w 180"/>
              <a:gd name="T41" fmla="*/ 2147483646 h 276"/>
              <a:gd name="T42" fmla="*/ 2147483646 w 180"/>
              <a:gd name="T43" fmla="*/ 2147483646 h 276"/>
              <a:gd name="T44" fmla="*/ 2147483646 w 180"/>
              <a:gd name="T45" fmla="*/ 2147483646 h 276"/>
              <a:gd name="T46" fmla="*/ 2147483646 w 180"/>
              <a:gd name="T47" fmla="*/ 2147483646 h 276"/>
              <a:gd name="T48" fmla="*/ 2147483646 w 180"/>
              <a:gd name="T49" fmla="*/ 2147483646 h 276"/>
              <a:gd name="T50" fmla="*/ 2147483646 w 180"/>
              <a:gd name="T51" fmla="*/ 2147483646 h 276"/>
              <a:gd name="T52" fmla="*/ 2147483646 w 180"/>
              <a:gd name="T53" fmla="*/ 2147483646 h 276"/>
              <a:gd name="T54" fmla="*/ 2147483646 w 180"/>
              <a:gd name="T55" fmla="*/ 2147483646 h 276"/>
              <a:gd name="T56" fmla="*/ 2147483646 w 180"/>
              <a:gd name="T57" fmla="*/ 2147483646 h 276"/>
              <a:gd name="T58" fmla="*/ 2147483646 w 180"/>
              <a:gd name="T59" fmla="*/ 2147483646 h 276"/>
              <a:gd name="T60" fmla="*/ 2147483646 w 180"/>
              <a:gd name="T61" fmla="*/ 2147483646 h 276"/>
              <a:gd name="T62" fmla="*/ 2147483646 w 180"/>
              <a:gd name="T63" fmla="*/ 2147483646 h 276"/>
              <a:gd name="T64" fmla="*/ 2147483646 w 180"/>
              <a:gd name="T65" fmla="*/ 2147483646 h 276"/>
              <a:gd name="T66" fmla="*/ 2147483646 w 180"/>
              <a:gd name="T67" fmla="*/ 2147483646 h 276"/>
              <a:gd name="T68" fmla="*/ 2147483646 w 180"/>
              <a:gd name="T69" fmla="*/ 2147483646 h 276"/>
              <a:gd name="T70" fmla="*/ 2147483646 w 180"/>
              <a:gd name="T71" fmla="*/ 2147483646 h 276"/>
              <a:gd name="T72" fmla="*/ 2147483646 w 180"/>
              <a:gd name="T73" fmla="*/ 2147483646 h 276"/>
              <a:gd name="T74" fmla="*/ 2147483646 w 180"/>
              <a:gd name="T75" fmla="*/ 2147483646 h 276"/>
              <a:gd name="T76" fmla="*/ 2147483646 w 180"/>
              <a:gd name="T77" fmla="*/ 2147483646 h 276"/>
              <a:gd name="T78" fmla="*/ 2147483646 w 180"/>
              <a:gd name="T79" fmla="*/ 2147483646 h 276"/>
              <a:gd name="T80" fmla="*/ 2147483646 w 180"/>
              <a:gd name="T81" fmla="*/ 2147483646 h 276"/>
              <a:gd name="T82" fmla="*/ 2147483646 w 180"/>
              <a:gd name="T83" fmla="*/ 2147483646 h 276"/>
              <a:gd name="T84" fmla="*/ 2147483646 w 180"/>
              <a:gd name="T85" fmla="*/ 2147483646 h 276"/>
              <a:gd name="T86" fmla="*/ 2147483646 w 180"/>
              <a:gd name="T87" fmla="*/ 2147483646 h 276"/>
              <a:gd name="T88" fmla="*/ 2147483646 w 180"/>
              <a:gd name="T89" fmla="*/ 2147483646 h 276"/>
              <a:gd name="T90" fmla="*/ 2147483646 w 180"/>
              <a:gd name="T91" fmla="*/ 2147483646 h 276"/>
              <a:gd name="T92" fmla="*/ 2147483646 w 180"/>
              <a:gd name="T93" fmla="*/ 2147483646 h 276"/>
              <a:gd name="T94" fmla="*/ 2147483646 w 180"/>
              <a:gd name="T95" fmla="*/ 2147483646 h 276"/>
              <a:gd name="T96" fmla="*/ 2147483646 w 180"/>
              <a:gd name="T97" fmla="*/ 2147483646 h 276"/>
              <a:gd name="T98" fmla="*/ 2147483646 w 180"/>
              <a:gd name="T99" fmla="*/ 2147483646 h 276"/>
              <a:gd name="T100" fmla="*/ 2147483646 w 180"/>
              <a:gd name="T101" fmla="*/ 2147483646 h 276"/>
              <a:gd name="T102" fmla="*/ 2147483646 w 180"/>
              <a:gd name="T103" fmla="*/ 2147483646 h 276"/>
              <a:gd name="T104" fmla="*/ 2147483646 w 180"/>
              <a:gd name="T105" fmla="*/ 2147483646 h 276"/>
              <a:gd name="T106" fmla="*/ 2147483646 w 180"/>
              <a:gd name="T107" fmla="*/ 2147483646 h 276"/>
              <a:gd name="T108" fmla="*/ 2147483646 w 180"/>
              <a:gd name="T109" fmla="*/ 2147483646 h 276"/>
              <a:gd name="T110" fmla="*/ 2147483646 w 180"/>
              <a:gd name="T111" fmla="*/ 2147483646 h 2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0"/>
              <a:gd name="T169" fmla="*/ 0 h 276"/>
              <a:gd name="T170" fmla="*/ 180 w 180"/>
              <a:gd name="T171" fmla="*/ 276 h 2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0" h="276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24" y="24"/>
                </a:lnTo>
                <a:lnTo>
                  <a:pt x="24" y="30"/>
                </a:lnTo>
                <a:lnTo>
                  <a:pt x="30" y="30"/>
                </a:lnTo>
                <a:lnTo>
                  <a:pt x="30" y="42"/>
                </a:lnTo>
                <a:lnTo>
                  <a:pt x="36" y="42"/>
                </a:lnTo>
                <a:lnTo>
                  <a:pt x="36" y="48"/>
                </a:lnTo>
                <a:lnTo>
                  <a:pt x="42" y="48"/>
                </a:lnTo>
                <a:lnTo>
                  <a:pt x="42" y="54"/>
                </a:lnTo>
                <a:lnTo>
                  <a:pt x="48" y="54"/>
                </a:lnTo>
                <a:lnTo>
                  <a:pt x="48" y="66"/>
                </a:lnTo>
                <a:lnTo>
                  <a:pt x="54" y="66"/>
                </a:lnTo>
                <a:lnTo>
                  <a:pt x="54" y="84"/>
                </a:lnTo>
                <a:lnTo>
                  <a:pt x="60" y="84"/>
                </a:lnTo>
                <a:lnTo>
                  <a:pt x="60" y="90"/>
                </a:lnTo>
                <a:lnTo>
                  <a:pt x="60" y="96"/>
                </a:lnTo>
                <a:lnTo>
                  <a:pt x="72" y="96"/>
                </a:lnTo>
                <a:lnTo>
                  <a:pt x="72" y="102"/>
                </a:lnTo>
                <a:lnTo>
                  <a:pt x="84" y="102"/>
                </a:lnTo>
                <a:lnTo>
                  <a:pt x="84" y="108"/>
                </a:lnTo>
                <a:lnTo>
                  <a:pt x="90" y="108"/>
                </a:lnTo>
                <a:lnTo>
                  <a:pt x="90" y="120"/>
                </a:lnTo>
                <a:lnTo>
                  <a:pt x="90" y="138"/>
                </a:lnTo>
                <a:lnTo>
                  <a:pt x="102" y="138"/>
                </a:lnTo>
                <a:lnTo>
                  <a:pt x="102" y="144"/>
                </a:lnTo>
                <a:lnTo>
                  <a:pt x="108" y="144"/>
                </a:lnTo>
                <a:lnTo>
                  <a:pt x="108" y="156"/>
                </a:lnTo>
                <a:lnTo>
                  <a:pt x="126" y="156"/>
                </a:lnTo>
                <a:lnTo>
                  <a:pt x="126" y="168"/>
                </a:lnTo>
                <a:lnTo>
                  <a:pt x="132" y="168"/>
                </a:lnTo>
                <a:lnTo>
                  <a:pt x="138" y="168"/>
                </a:lnTo>
                <a:lnTo>
                  <a:pt x="138" y="174"/>
                </a:lnTo>
                <a:lnTo>
                  <a:pt x="138" y="180"/>
                </a:lnTo>
                <a:lnTo>
                  <a:pt x="138" y="186"/>
                </a:lnTo>
                <a:lnTo>
                  <a:pt x="144" y="186"/>
                </a:lnTo>
                <a:lnTo>
                  <a:pt x="144" y="192"/>
                </a:lnTo>
                <a:lnTo>
                  <a:pt x="150" y="192"/>
                </a:lnTo>
                <a:lnTo>
                  <a:pt x="150" y="204"/>
                </a:lnTo>
                <a:lnTo>
                  <a:pt x="156" y="204"/>
                </a:lnTo>
                <a:lnTo>
                  <a:pt x="156" y="216"/>
                </a:lnTo>
                <a:lnTo>
                  <a:pt x="156" y="222"/>
                </a:lnTo>
                <a:lnTo>
                  <a:pt x="162" y="222"/>
                </a:lnTo>
                <a:lnTo>
                  <a:pt x="162" y="228"/>
                </a:lnTo>
                <a:lnTo>
                  <a:pt x="168" y="228"/>
                </a:lnTo>
                <a:lnTo>
                  <a:pt x="168" y="252"/>
                </a:lnTo>
                <a:lnTo>
                  <a:pt x="174" y="252"/>
                </a:lnTo>
                <a:lnTo>
                  <a:pt x="174" y="258"/>
                </a:lnTo>
                <a:lnTo>
                  <a:pt x="180" y="258"/>
                </a:lnTo>
                <a:lnTo>
                  <a:pt x="180" y="276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1" name="Freeform 61"/>
          <p:cNvSpPr>
            <a:spLocks/>
          </p:cNvSpPr>
          <p:nvPr/>
        </p:nvSpPr>
        <p:spPr bwMode="gray">
          <a:xfrm>
            <a:off x="2287588" y="3030538"/>
            <a:ext cx="390525" cy="392112"/>
          </a:xfrm>
          <a:custGeom>
            <a:avLst/>
            <a:gdLst>
              <a:gd name="T0" fmla="*/ 0 w 246"/>
              <a:gd name="T1" fmla="*/ 0 h 258"/>
              <a:gd name="T2" fmla="*/ 2147483646 w 246"/>
              <a:gd name="T3" fmla="*/ 0 h 258"/>
              <a:gd name="T4" fmla="*/ 2147483646 w 246"/>
              <a:gd name="T5" fmla="*/ 2147483646 h 258"/>
              <a:gd name="T6" fmla="*/ 2147483646 w 246"/>
              <a:gd name="T7" fmla="*/ 2147483646 h 258"/>
              <a:gd name="T8" fmla="*/ 2147483646 w 246"/>
              <a:gd name="T9" fmla="*/ 2147483646 h 258"/>
              <a:gd name="T10" fmla="*/ 2147483646 w 246"/>
              <a:gd name="T11" fmla="*/ 2147483646 h 258"/>
              <a:gd name="T12" fmla="*/ 2147483646 w 246"/>
              <a:gd name="T13" fmla="*/ 2147483646 h 258"/>
              <a:gd name="T14" fmla="*/ 2147483646 w 246"/>
              <a:gd name="T15" fmla="*/ 2147483646 h 258"/>
              <a:gd name="T16" fmla="*/ 2147483646 w 246"/>
              <a:gd name="T17" fmla="*/ 2147483646 h 258"/>
              <a:gd name="T18" fmla="*/ 2147483646 w 246"/>
              <a:gd name="T19" fmla="*/ 2147483646 h 258"/>
              <a:gd name="T20" fmla="*/ 2147483646 w 246"/>
              <a:gd name="T21" fmla="*/ 2147483646 h 258"/>
              <a:gd name="T22" fmla="*/ 2147483646 w 246"/>
              <a:gd name="T23" fmla="*/ 2147483646 h 258"/>
              <a:gd name="T24" fmla="*/ 2147483646 w 246"/>
              <a:gd name="T25" fmla="*/ 2147483646 h 258"/>
              <a:gd name="T26" fmla="*/ 2147483646 w 246"/>
              <a:gd name="T27" fmla="*/ 2147483646 h 258"/>
              <a:gd name="T28" fmla="*/ 2147483646 w 246"/>
              <a:gd name="T29" fmla="*/ 2147483646 h 258"/>
              <a:gd name="T30" fmla="*/ 2147483646 w 246"/>
              <a:gd name="T31" fmla="*/ 2147483646 h 258"/>
              <a:gd name="T32" fmla="*/ 2147483646 w 246"/>
              <a:gd name="T33" fmla="*/ 2147483646 h 258"/>
              <a:gd name="T34" fmla="*/ 2147483646 w 246"/>
              <a:gd name="T35" fmla="*/ 2147483646 h 258"/>
              <a:gd name="T36" fmla="*/ 2147483646 w 246"/>
              <a:gd name="T37" fmla="*/ 2147483646 h 258"/>
              <a:gd name="T38" fmla="*/ 2147483646 w 246"/>
              <a:gd name="T39" fmla="*/ 2147483646 h 258"/>
              <a:gd name="T40" fmla="*/ 2147483646 w 246"/>
              <a:gd name="T41" fmla="*/ 2147483646 h 258"/>
              <a:gd name="T42" fmla="*/ 2147483646 w 246"/>
              <a:gd name="T43" fmla="*/ 2147483646 h 258"/>
              <a:gd name="T44" fmla="*/ 2147483646 w 246"/>
              <a:gd name="T45" fmla="*/ 2147483646 h 258"/>
              <a:gd name="T46" fmla="*/ 2147483646 w 246"/>
              <a:gd name="T47" fmla="*/ 2147483646 h 258"/>
              <a:gd name="T48" fmla="*/ 2147483646 w 246"/>
              <a:gd name="T49" fmla="*/ 2147483646 h 258"/>
              <a:gd name="T50" fmla="*/ 2147483646 w 246"/>
              <a:gd name="T51" fmla="*/ 2147483646 h 258"/>
              <a:gd name="T52" fmla="*/ 2147483646 w 246"/>
              <a:gd name="T53" fmla="*/ 2147483646 h 258"/>
              <a:gd name="T54" fmla="*/ 2147483646 w 246"/>
              <a:gd name="T55" fmla="*/ 2147483646 h 258"/>
              <a:gd name="T56" fmla="*/ 2147483646 w 246"/>
              <a:gd name="T57" fmla="*/ 2147483646 h 258"/>
              <a:gd name="T58" fmla="*/ 2147483646 w 246"/>
              <a:gd name="T59" fmla="*/ 2147483646 h 258"/>
              <a:gd name="T60" fmla="*/ 2147483646 w 246"/>
              <a:gd name="T61" fmla="*/ 2147483646 h 258"/>
              <a:gd name="T62" fmla="*/ 2147483646 w 246"/>
              <a:gd name="T63" fmla="*/ 2147483646 h 258"/>
              <a:gd name="T64" fmla="*/ 2147483646 w 246"/>
              <a:gd name="T65" fmla="*/ 2147483646 h 258"/>
              <a:gd name="T66" fmla="*/ 2147483646 w 246"/>
              <a:gd name="T67" fmla="*/ 2147483646 h 258"/>
              <a:gd name="T68" fmla="*/ 2147483646 w 246"/>
              <a:gd name="T69" fmla="*/ 2147483646 h 258"/>
              <a:gd name="T70" fmla="*/ 2147483646 w 246"/>
              <a:gd name="T71" fmla="*/ 2147483646 h 258"/>
              <a:gd name="T72" fmla="*/ 2147483646 w 246"/>
              <a:gd name="T73" fmla="*/ 2147483646 h 258"/>
              <a:gd name="T74" fmla="*/ 2147483646 w 246"/>
              <a:gd name="T75" fmla="*/ 2147483646 h 258"/>
              <a:gd name="T76" fmla="*/ 2147483646 w 246"/>
              <a:gd name="T77" fmla="*/ 2147483646 h 258"/>
              <a:gd name="T78" fmla="*/ 2147483646 w 246"/>
              <a:gd name="T79" fmla="*/ 2147483646 h 258"/>
              <a:gd name="T80" fmla="*/ 2147483646 w 246"/>
              <a:gd name="T81" fmla="*/ 2147483646 h 258"/>
              <a:gd name="T82" fmla="*/ 2147483646 w 246"/>
              <a:gd name="T83" fmla="*/ 2147483646 h 258"/>
              <a:gd name="T84" fmla="*/ 2147483646 w 246"/>
              <a:gd name="T85" fmla="*/ 2147483646 h 258"/>
              <a:gd name="T86" fmla="*/ 2147483646 w 246"/>
              <a:gd name="T87" fmla="*/ 2147483646 h 258"/>
              <a:gd name="T88" fmla="*/ 2147483646 w 246"/>
              <a:gd name="T89" fmla="*/ 2147483646 h 258"/>
              <a:gd name="T90" fmla="*/ 2147483646 w 246"/>
              <a:gd name="T91" fmla="*/ 2147483646 h 258"/>
              <a:gd name="T92" fmla="*/ 2147483646 w 246"/>
              <a:gd name="T93" fmla="*/ 2147483646 h 258"/>
              <a:gd name="T94" fmla="*/ 2147483646 w 246"/>
              <a:gd name="T95" fmla="*/ 2147483646 h 258"/>
              <a:gd name="T96" fmla="*/ 2147483646 w 246"/>
              <a:gd name="T97" fmla="*/ 2147483646 h 258"/>
              <a:gd name="T98" fmla="*/ 2147483646 w 246"/>
              <a:gd name="T99" fmla="*/ 2147483646 h 258"/>
              <a:gd name="T100" fmla="*/ 2147483646 w 246"/>
              <a:gd name="T101" fmla="*/ 2147483646 h 258"/>
              <a:gd name="T102" fmla="*/ 2147483646 w 246"/>
              <a:gd name="T103" fmla="*/ 2147483646 h 258"/>
              <a:gd name="T104" fmla="*/ 2147483646 w 246"/>
              <a:gd name="T105" fmla="*/ 2147483646 h 258"/>
              <a:gd name="T106" fmla="*/ 2147483646 w 246"/>
              <a:gd name="T107" fmla="*/ 2147483646 h 258"/>
              <a:gd name="T108" fmla="*/ 2147483646 w 246"/>
              <a:gd name="T109" fmla="*/ 2147483646 h 258"/>
              <a:gd name="T110" fmla="*/ 2147483646 w 246"/>
              <a:gd name="T111" fmla="*/ 2147483646 h 258"/>
              <a:gd name="T112" fmla="*/ 2147483646 w 246"/>
              <a:gd name="T113" fmla="*/ 2147483646 h 2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6"/>
              <a:gd name="T172" fmla="*/ 0 h 258"/>
              <a:gd name="T173" fmla="*/ 246 w 246"/>
              <a:gd name="T174" fmla="*/ 258 h 25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6" h="258">
                <a:moveTo>
                  <a:pt x="0" y="0"/>
                </a:moveTo>
                <a:lnTo>
                  <a:pt x="18" y="0"/>
                </a:lnTo>
                <a:lnTo>
                  <a:pt x="18" y="6"/>
                </a:lnTo>
                <a:lnTo>
                  <a:pt x="24" y="6"/>
                </a:lnTo>
                <a:lnTo>
                  <a:pt x="24" y="12"/>
                </a:lnTo>
                <a:lnTo>
                  <a:pt x="24" y="36"/>
                </a:lnTo>
                <a:lnTo>
                  <a:pt x="42" y="36"/>
                </a:lnTo>
                <a:lnTo>
                  <a:pt x="42" y="54"/>
                </a:lnTo>
                <a:lnTo>
                  <a:pt x="54" y="54"/>
                </a:lnTo>
                <a:lnTo>
                  <a:pt x="60" y="54"/>
                </a:lnTo>
                <a:lnTo>
                  <a:pt x="60" y="60"/>
                </a:lnTo>
                <a:lnTo>
                  <a:pt x="72" y="60"/>
                </a:lnTo>
                <a:lnTo>
                  <a:pt x="72" y="78"/>
                </a:lnTo>
                <a:lnTo>
                  <a:pt x="72" y="90"/>
                </a:lnTo>
                <a:lnTo>
                  <a:pt x="72" y="96"/>
                </a:lnTo>
                <a:lnTo>
                  <a:pt x="78" y="96"/>
                </a:lnTo>
                <a:lnTo>
                  <a:pt x="78" y="102"/>
                </a:lnTo>
                <a:lnTo>
                  <a:pt x="78" y="108"/>
                </a:lnTo>
                <a:lnTo>
                  <a:pt x="84" y="108"/>
                </a:lnTo>
                <a:lnTo>
                  <a:pt x="84" y="114"/>
                </a:lnTo>
                <a:lnTo>
                  <a:pt x="90" y="114"/>
                </a:lnTo>
                <a:lnTo>
                  <a:pt x="90" y="120"/>
                </a:lnTo>
                <a:lnTo>
                  <a:pt x="96" y="120"/>
                </a:lnTo>
                <a:lnTo>
                  <a:pt x="96" y="126"/>
                </a:lnTo>
                <a:lnTo>
                  <a:pt x="96" y="132"/>
                </a:lnTo>
                <a:lnTo>
                  <a:pt x="102" y="132"/>
                </a:lnTo>
                <a:lnTo>
                  <a:pt x="102" y="144"/>
                </a:lnTo>
                <a:lnTo>
                  <a:pt x="114" y="144"/>
                </a:lnTo>
                <a:lnTo>
                  <a:pt x="114" y="150"/>
                </a:lnTo>
                <a:lnTo>
                  <a:pt x="120" y="150"/>
                </a:lnTo>
                <a:lnTo>
                  <a:pt x="120" y="156"/>
                </a:lnTo>
                <a:lnTo>
                  <a:pt x="132" y="156"/>
                </a:lnTo>
                <a:lnTo>
                  <a:pt x="138" y="156"/>
                </a:lnTo>
                <a:lnTo>
                  <a:pt x="138" y="162"/>
                </a:lnTo>
                <a:lnTo>
                  <a:pt x="156" y="162"/>
                </a:lnTo>
                <a:lnTo>
                  <a:pt x="156" y="174"/>
                </a:lnTo>
                <a:lnTo>
                  <a:pt x="162" y="174"/>
                </a:lnTo>
                <a:lnTo>
                  <a:pt x="162" y="180"/>
                </a:lnTo>
                <a:lnTo>
                  <a:pt x="162" y="192"/>
                </a:lnTo>
                <a:lnTo>
                  <a:pt x="180" y="192"/>
                </a:lnTo>
                <a:lnTo>
                  <a:pt x="180" y="210"/>
                </a:lnTo>
                <a:lnTo>
                  <a:pt x="186" y="210"/>
                </a:lnTo>
                <a:lnTo>
                  <a:pt x="186" y="216"/>
                </a:lnTo>
                <a:lnTo>
                  <a:pt x="198" y="216"/>
                </a:lnTo>
                <a:lnTo>
                  <a:pt x="198" y="222"/>
                </a:lnTo>
                <a:lnTo>
                  <a:pt x="204" y="222"/>
                </a:lnTo>
                <a:lnTo>
                  <a:pt x="204" y="234"/>
                </a:lnTo>
                <a:lnTo>
                  <a:pt x="228" y="234"/>
                </a:lnTo>
                <a:lnTo>
                  <a:pt x="228" y="240"/>
                </a:lnTo>
                <a:lnTo>
                  <a:pt x="234" y="240"/>
                </a:lnTo>
                <a:lnTo>
                  <a:pt x="234" y="246"/>
                </a:lnTo>
                <a:lnTo>
                  <a:pt x="240" y="246"/>
                </a:lnTo>
                <a:lnTo>
                  <a:pt x="240" y="252"/>
                </a:lnTo>
                <a:lnTo>
                  <a:pt x="246" y="252"/>
                </a:lnTo>
                <a:lnTo>
                  <a:pt x="246" y="25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2" name="Freeform 62"/>
          <p:cNvSpPr>
            <a:spLocks/>
          </p:cNvSpPr>
          <p:nvPr/>
        </p:nvSpPr>
        <p:spPr bwMode="gray">
          <a:xfrm>
            <a:off x="2678113" y="3422650"/>
            <a:ext cx="428625" cy="300038"/>
          </a:xfrm>
          <a:custGeom>
            <a:avLst/>
            <a:gdLst>
              <a:gd name="T0" fmla="*/ 0 w 270"/>
              <a:gd name="T1" fmla="*/ 0 h 198"/>
              <a:gd name="T2" fmla="*/ 2147483646 w 270"/>
              <a:gd name="T3" fmla="*/ 0 h 198"/>
              <a:gd name="T4" fmla="*/ 2147483646 w 270"/>
              <a:gd name="T5" fmla="*/ 2147483646 h 198"/>
              <a:gd name="T6" fmla="*/ 2147483646 w 270"/>
              <a:gd name="T7" fmla="*/ 2147483646 h 198"/>
              <a:gd name="T8" fmla="*/ 2147483646 w 270"/>
              <a:gd name="T9" fmla="*/ 2147483646 h 198"/>
              <a:gd name="T10" fmla="*/ 2147483646 w 270"/>
              <a:gd name="T11" fmla="*/ 2147483646 h 198"/>
              <a:gd name="T12" fmla="*/ 2147483646 w 270"/>
              <a:gd name="T13" fmla="*/ 2147483646 h 198"/>
              <a:gd name="T14" fmla="*/ 2147483646 w 270"/>
              <a:gd name="T15" fmla="*/ 2147483646 h 198"/>
              <a:gd name="T16" fmla="*/ 2147483646 w 270"/>
              <a:gd name="T17" fmla="*/ 2147483646 h 198"/>
              <a:gd name="T18" fmla="*/ 2147483646 w 270"/>
              <a:gd name="T19" fmla="*/ 2147483646 h 198"/>
              <a:gd name="T20" fmla="*/ 2147483646 w 270"/>
              <a:gd name="T21" fmla="*/ 2147483646 h 198"/>
              <a:gd name="T22" fmla="*/ 2147483646 w 270"/>
              <a:gd name="T23" fmla="*/ 2147483646 h 198"/>
              <a:gd name="T24" fmla="*/ 2147483646 w 270"/>
              <a:gd name="T25" fmla="*/ 2147483646 h 198"/>
              <a:gd name="T26" fmla="*/ 2147483646 w 270"/>
              <a:gd name="T27" fmla="*/ 2147483646 h 198"/>
              <a:gd name="T28" fmla="*/ 2147483646 w 270"/>
              <a:gd name="T29" fmla="*/ 2147483646 h 198"/>
              <a:gd name="T30" fmla="*/ 2147483646 w 270"/>
              <a:gd name="T31" fmla="*/ 2147483646 h 198"/>
              <a:gd name="T32" fmla="*/ 2147483646 w 270"/>
              <a:gd name="T33" fmla="*/ 2147483646 h 198"/>
              <a:gd name="T34" fmla="*/ 2147483646 w 270"/>
              <a:gd name="T35" fmla="*/ 2147483646 h 198"/>
              <a:gd name="T36" fmla="*/ 2147483646 w 270"/>
              <a:gd name="T37" fmla="*/ 2147483646 h 198"/>
              <a:gd name="T38" fmla="*/ 2147483646 w 270"/>
              <a:gd name="T39" fmla="*/ 2147483646 h 198"/>
              <a:gd name="T40" fmla="*/ 2147483646 w 270"/>
              <a:gd name="T41" fmla="*/ 2147483646 h 198"/>
              <a:gd name="T42" fmla="*/ 2147483646 w 270"/>
              <a:gd name="T43" fmla="*/ 2147483646 h 198"/>
              <a:gd name="T44" fmla="*/ 2147483646 w 270"/>
              <a:gd name="T45" fmla="*/ 2147483646 h 198"/>
              <a:gd name="T46" fmla="*/ 2147483646 w 270"/>
              <a:gd name="T47" fmla="*/ 2147483646 h 198"/>
              <a:gd name="T48" fmla="*/ 2147483646 w 270"/>
              <a:gd name="T49" fmla="*/ 2147483646 h 198"/>
              <a:gd name="T50" fmla="*/ 2147483646 w 270"/>
              <a:gd name="T51" fmla="*/ 2147483646 h 198"/>
              <a:gd name="T52" fmla="*/ 2147483646 w 270"/>
              <a:gd name="T53" fmla="*/ 2147483646 h 198"/>
              <a:gd name="T54" fmla="*/ 2147483646 w 270"/>
              <a:gd name="T55" fmla="*/ 2147483646 h 198"/>
              <a:gd name="T56" fmla="*/ 2147483646 w 270"/>
              <a:gd name="T57" fmla="*/ 2147483646 h 198"/>
              <a:gd name="T58" fmla="*/ 2147483646 w 270"/>
              <a:gd name="T59" fmla="*/ 2147483646 h 198"/>
              <a:gd name="T60" fmla="*/ 2147483646 w 270"/>
              <a:gd name="T61" fmla="*/ 2147483646 h 198"/>
              <a:gd name="T62" fmla="*/ 2147483646 w 270"/>
              <a:gd name="T63" fmla="*/ 2147483646 h 198"/>
              <a:gd name="T64" fmla="*/ 2147483646 w 270"/>
              <a:gd name="T65" fmla="*/ 2147483646 h 198"/>
              <a:gd name="T66" fmla="*/ 2147483646 w 270"/>
              <a:gd name="T67" fmla="*/ 2147483646 h 198"/>
              <a:gd name="T68" fmla="*/ 2147483646 w 270"/>
              <a:gd name="T69" fmla="*/ 2147483646 h 198"/>
              <a:gd name="T70" fmla="*/ 2147483646 w 270"/>
              <a:gd name="T71" fmla="*/ 2147483646 h 198"/>
              <a:gd name="T72" fmla="*/ 2147483646 w 270"/>
              <a:gd name="T73" fmla="*/ 2147483646 h 198"/>
              <a:gd name="T74" fmla="*/ 2147483646 w 270"/>
              <a:gd name="T75" fmla="*/ 2147483646 h 198"/>
              <a:gd name="T76" fmla="*/ 2147483646 w 270"/>
              <a:gd name="T77" fmla="*/ 2147483646 h 198"/>
              <a:gd name="T78" fmla="*/ 2147483646 w 270"/>
              <a:gd name="T79" fmla="*/ 2147483646 h 198"/>
              <a:gd name="T80" fmla="*/ 2147483646 w 270"/>
              <a:gd name="T81" fmla="*/ 2147483646 h 198"/>
              <a:gd name="T82" fmla="*/ 2147483646 w 270"/>
              <a:gd name="T83" fmla="*/ 2147483646 h 198"/>
              <a:gd name="T84" fmla="*/ 2147483646 w 270"/>
              <a:gd name="T85" fmla="*/ 2147483646 h 198"/>
              <a:gd name="T86" fmla="*/ 2147483646 w 270"/>
              <a:gd name="T87" fmla="*/ 2147483646 h 198"/>
              <a:gd name="T88" fmla="*/ 2147483646 w 270"/>
              <a:gd name="T89" fmla="*/ 2147483646 h 198"/>
              <a:gd name="T90" fmla="*/ 2147483646 w 270"/>
              <a:gd name="T91" fmla="*/ 2147483646 h 198"/>
              <a:gd name="T92" fmla="*/ 2147483646 w 270"/>
              <a:gd name="T93" fmla="*/ 2147483646 h 198"/>
              <a:gd name="T94" fmla="*/ 2147483646 w 270"/>
              <a:gd name="T95" fmla="*/ 2147483646 h 198"/>
              <a:gd name="T96" fmla="*/ 2147483646 w 270"/>
              <a:gd name="T97" fmla="*/ 2147483646 h 198"/>
              <a:gd name="T98" fmla="*/ 2147483646 w 270"/>
              <a:gd name="T99" fmla="*/ 2147483646 h 198"/>
              <a:gd name="T100" fmla="*/ 2147483646 w 270"/>
              <a:gd name="T101" fmla="*/ 2147483646 h 198"/>
              <a:gd name="T102" fmla="*/ 2147483646 w 270"/>
              <a:gd name="T103" fmla="*/ 2147483646 h 198"/>
              <a:gd name="T104" fmla="*/ 2147483646 w 270"/>
              <a:gd name="T105" fmla="*/ 2147483646 h 198"/>
              <a:gd name="T106" fmla="*/ 2147483646 w 270"/>
              <a:gd name="T107" fmla="*/ 2147483646 h 198"/>
              <a:gd name="T108" fmla="*/ 2147483646 w 270"/>
              <a:gd name="T109" fmla="*/ 2147483646 h 198"/>
              <a:gd name="T110" fmla="*/ 2147483646 w 270"/>
              <a:gd name="T111" fmla="*/ 2147483646 h 1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0"/>
              <a:gd name="T169" fmla="*/ 0 h 198"/>
              <a:gd name="T170" fmla="*/ 270 w 270"/>
              <a:gd name="T171" fmla="*/ 198 h 1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0" h="198">
                <a:moveTo>
                  <a:pt x="0" y="0"/>
                </a:moveTo>
                <a:lnTo>
                  <a:pt x="6" y="0"/>
                </a:lnTo>
                <a:lnTo>
                  <a:pt x="6" y="18"/>
                </a:lnTo>
                <a:lnTo>
                  <a:pt x="24" y="18"/>
                </a:lnTo>
                <a:lnTo>
                  <a:pt x="24" y="24"/>
                </a:lnTo>
                <a:lnTo>
                  <a:pt x="42" y="24"/>
                </a:lnTo>
                <a:lnTo>
                  <a:pt x="42" y="36"/>
                </a:lnTo>
                <a:lnTo>
                  <a:pt x="54" y="36"/>
                </a:lnTo>
                <a:lnTo>
                  <a:pt x="54" y="42"/>
                </a:lnTo>
                <a:lnTo>
                  <a:pt x="72" y="42"/>
                </a:lnTo>
                <a:lnTo>
                  <a:pt x="72" y="48"/>
                </a:lnTo>
                <a:lnTo>
                  <a:pt x="84" y="48"/>
                </a:lnTo>
                <a:lnTo>
                  <a:pt x="84" y="60"/>
                </a:lnTo>
                <a:lnTo>
                  <a:pt x="84" y="66"/>
                </a:lnTo>
                <a:lnTo>
                  <a:pt x="90" y="66"/>
                </a:lnTo>
                <a:lnTo>
                  <a:pt x="90" y="72"/>
                </a:lnTo>
                <a:lnTo>
                  <a:pt x="102" y="72"/>
                </a:lnTo>
                <a:lnTo>
                  <a:pt x="102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96"/>
                </a:lnTo>
                <a:lnTo>
                  <a:pt x="132" y="96"/>
                </a:lnTo>
                <a:lnTo>
                  <a:pt x="132" y="102"/>
                </a:lnTo>
                <a:lnTo>
                  <a:pt x="144" y="102"/>
                </a:lnTo>
                <a:lnTo>
                  <a:pt x="144" y="108"/>
                </a:lnTo>
                <a:lnTo>
                  <a:pt x="150" y="108"/>
                </a:lnTo>
                <a:lnTo>
                  <a:pt x="150" y="114"/>
                </a:lnTo>
                <a:lnTo>
                  <a:pt x="162" y="114"/>
                </a:lnTo>
                <a:lnTo>
                  <a:pt x="162" y="120"/>
                </a:lnTo>
                <a:lnTo>
                  <a:pt x="168" y="120"/>
                </a:lnTo>
                <a:lnTo>
                  <a:pt x="168" y="126"/>
                </a:lnTo>
                <a:lnTo>
                  <a:pt x="174" y="126"/>
                </a:lnTo>
                <a:lnTo>
                  <a:pt x="174" y="132"/>
                </a:lnTo>
                <a:lnTo>
                  <a:pt x="180" y="132"/>
                </a:lnTo>
                <a:lnTo>
                  <a:pt x="204" y="132"/>
                </a:lnTo>
                <a:lnTo>
                  <a:pt x="204" y="138"/>
                </a:lnTo>
                <a:lnTo>
                  <a:pt x="210" y="138"/>
                </a:lnTo>
                <a:lnTo>
                  <a:pt x="210" y="150"/>
                </a:lnTo>
                <a:lnTo>
                  <a:pt x="216" y="150"/>
                </a:lnTo>
                <a:lnTo>
                  <a:pt x="216" y="156"/>
                </a:lnTo>
                <a:lnTo>
                  <a:pt x="222" y="156"/>
                </a:lnTo>
                <a:lnTo>
                  <a:pt x="228" y="156"/>
                </a:lnTo>
                <a:lnTo>
                  <a:pt x="228" y="174"/>
                </a:lnTo>
                <a:lnTo>
                  <a:pt x="234" y="174"/>
                </a:lnTo>
                <a:lnTo>
                  <a:pt x="234" y="180"/>
                </a:lnTo>
                <a:lnTo>
                  <a:pt x="240" y="180"/>
                </a:lnTo>
                <a:lnTo>
                  <a:pt x="240" y="186"/>
                </a:lnTo>
                <a:lnTo>
                  <a:pt x="246" y="186"/>
                </a:lnTo>
                <a:lnTo>
                  <a:pt x="246" y="192"/>
                </a:lnTo>
                <a:lnTo>
                  <a:pt x="252" y="192"/>
                </a:lnTo>
                <a:lnTo>
                  <a:pt x="252" y="198"/>
                </a:lnTo>
                <a:lnTo>
                  <a:pt x="270" y="19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3" name="Freeform 63"/>
          <p:cNvSpPr>
            <a:spLocks/>
          </p:cNvSpPr>
          <p:nvPr/>
        </p:nvSpPr>
        <p:spPr bwMode="gray">
          <a:xfrm>
            <a:off x="3106738" y="3722688"/>
            <a:ext cx="581025" cy="363537"/>
          </a:xfrm>
          <a:custGeom>
            <a:avLst/>
            <a:gdLst>
              <a:gd name="T0" fmla="*/ 0 w 366"/>
              <a:gd name="T1" fmla="*/ 0 h 240"/>
              <a:gd name="T2" fmla="*/ 2147483646 w 366"/>
              <a:gd name="T3" fmla="*/ 0 h 240"/>
              <a:gd name="T4" fmla="*/ 2147483646 w 366"/>
              <a:gd name="T5" fmla="*/ 2147483646 h 240"/>
              <a:gd name="T6" fmla="*/ 2147483646 w 366"/>
              <a:gd name="T7" fmla="*/ 2147483646 h 240"/>
              <a:gd name="T8" fmla="*/ 2147483646 w 366"/>
              <a:gd name="T9" fmla="*/ 2147483646 h 240"/>
              <a:gd name="T10" fmla="*/ 2147483646 w 366"/>
              <a:gd name="T11" fmla="*/ 2147483646 h 240"/>
              <a:gd name="T12" fmla="*/ 2147483646 w 366"/>
              <a:gd name="T13" fmla="*/ 2147483646 h 240"/>
              <a:gd name="T14" fmla="*/ 2147483646 w 366"/>
              <a:gd name="T15" fmla="*/ 2147483646 h 240"/>
              <a:gd name="T16" fmla="*/ 2147483646 w 366"/>
              <a:gd name="T17" fmla="*/ 2147483646 h 240"/>
              <a:gd name="T18" fmla="*/ 2147483646 w 366"/>
              <a:gd name="T19" fmla="*/ 2147483646 h 240"/>
              <a:gd name="T20" fmla="*/ 2147483646 w 366"/>
              <a:gd name="T21" fmla="*/ 2147483646 h 240"/>
              <a:gd name="T22" fmla="*/ 2147483646 w 366"/>
              <a:gd name="T23" fmla="*/ 2147483646 h 240"/>
              <a:gd name="T24" fmla="*/ 2147483646 w 366"/>
              <a:gd name="T25" fmla="*/ 2147483646 h 240"/>
              <a:gd name="T26" fmla="*/ 2147483646 w 366"/>
              <a:gd name="T27" fmla="*/ 2147483646 h 240"/>
              <a:gd name="T28" fmla="*/ 2147483646 w 366"/>
              <a:gd name="T29" fmla="*/ 2147483646 h 240"/>
              <a:gd name="T30" fmla="*/ 2147483646 w 366"/>
              <a:gd name="T31" fmla="*/ 2147483646 h 240"/>
              <a:gd name="T32" fmla="*/ 2147483646 w 366"/>
              <a:gd name="T33" fmla="*/ 2147483646 h 240"/>
              <a:gd name="T34" fmla="*/ 2147483646 w 366"/>
              <a:gd name="T35" fmla="*/ 2147483646 h 240"/>
              <a:gd name="T36" fmla="*/ 2147483646 w 366"/>
              <a:gd name="T37" fmla="*/ 2147483646 h 240"/>
              <a:gd name="T38" fmla="*/ 2147483646 w 366"/>
              <a:gd name="T39" fmla="*/ 2147483646 h 240"/>
              <a:gd name="T40" fmla="*/ 2147483646 w 366"/>
              <a:gd name="T41" fmla="*/ 2147483646 h 240"/>
              <a:gd name="T42" fmla="*/ 2147483646 w 366"/>
              <a:gd name="T43" fmla="*/ 2147483646 h 240"/>
              <a:gd name="T44" fmla="*/ 2147483646 w 366"/>
              <a:gd name="T45" fmla="*/ 2147483646 h 240"/>
              <a:gd name="T46" fmla="*/ 2147483646 w 366"/>
              <a:gd name="T47" fmla="*/ 2147483646 h 240"/>
              <a:gd name="T48" fmla="*/ 2147483646 w 366"/>
              <a:gd name="T49" fmla="*/ 2147483646 h 240"/>
              <a:gd name="T50" fmla="*/ 2147483646 w 366"/>
              <a:gd name="T51" fmla="*/ 2147483646 h 240"/>
              <a:gd name="T52" fmla="*/ 2147483646 w 366"/>
              <a:gd name="T53" fmla="*/ 2147483646 h 240"/>
              <a:gd name="T54" fmla="*/ 2147483646 w 366"/>
              <a:gd name="T55" fmla="*/ 2147483646 h 240"/>
              <a:gd name="T56" fmla="*/ 2147483646 w 366"/>
              <a:gd name="T57" fmla="*/ 2147483646 h 240"/>
              <a:gd name="T58" fmla="*/ 2147483646 w 366"/>
              <a:gd name="T59" fmla="*/ 2147483646 h 240"/>
              <a:gd name="T60" fmla="*/ 2147483646 w 366"/>
              <a:gd name="T61" fmla="*/ 2147483646 h 240"/>
              <a:gd name="T62" fmla="*/ 2147483646 w 366"/>
              <a:gd name="T63" fmla="*/ 2147483646 h 240"/>
              <a:gd name="T64" fmla="*/ 2147483646 w 366"/>
              <a:gd name="T65" fmla="*/ 2147483646 h 240"/>
              <a:gd name="T66" fmla="*/ 2147483646 w 366"/>
              <a:gd name="T67" fmla="*/ 2147483646 h 240"/>
              <a:gd name="T68" fmla="*/ 2147483646 w 366"/>
              <a:gd name="T69" fmla="*/ 2147483646 h 240"/>
              <a:gd name="T70" fmla="*/ 2147483646 w 366"/>
              <a:gd name="T71" fmla="*/ 2147483646 h 240"/>
              <a:gd name="T72" fmla="*/ 2147483646 w 366"/>
              <a:gd name="T73" fmla="*/ 2147483646 h 240"/>
              <a:gd name="T74" fmla="*/ 2147483646 w 366"/>
              <a:gd name="T75" fmla="*/ 2147483646 h 240"/>
              <a:gd name="T76" fmla="*/ 2147483646 w 366"/>
              <a:gd name="T77" fmla="*/ 2147483646 h 240"/>
              <a:gd name="T78" fmla="*/ 2147483646 w 366"/>
              <a:gd name="T79" fmla="*/ 2147483646 h 240"/>
              <a:gd name="T80" fmla="*/ 2147483646 w 366"/>
              <a:gd name="T81" fmla="*/ 2147483646 h 240"/>
              <a:gd name="T82" fmla="*/ 2147483646 w 366"/>
              <a:gd name="T83" fmla="*/ 2147483646 h 240"/>
              <a:gd name="T84" fmla="*/ 2147483646 w 366"/>
              <a:gd name="T85" fmla="*/ 2147483646 h 240"/>
              <a:gd name="T86" fmla="*/ 2147483646 w 366"/>
              <a:gd name="T87" fmla="*/ 2147483646 h 240"/>
              <a:gd name="T88" fmla="*/ 2147483646 w 366"/>
              <a:gd name="T89" fmla="*/ 2147483646 h 240"/>
              <a:gd name="T90" fmla="*/ 2147483646 w 366"/>
              <a:gd name="T91" fmla="*/ 2147483646 h 240"/>
              <a:gd name="T92" fmla="*/ 2147483646 w 366"/>
              <a:gd name="T93" fmla="*/ 2147483646 h 240"/>
              <a:gd name="T94" fmla="*/ 2147483646 w 366"/>
              <a:gd name="T95" fmla="*/ 2147483646 h 240"/>
              <a:gd name="T96" fmla="*/ 2147483646 w 366"/>
              <a:gd name="T97" fmla="*/ 2147483646 h 240"/>
              <a:gd name="T98" fmla="*/ 2147483646 w 366"/>
              <a:gd name="T99" fmla="*/ 2147483646 h 240"/>
              <a:gd name="T100" fmla="*/ 2147483646 w 366"/>
              <a:gd name="T101" fmla="*/ 2147483646 h 240"/>
              <a:gd name="T102" fmla="*/ 2147483646 w 366"/>
              <a:gd name="T103" fmla="*/ 2147483646 h 240"/>
              <a:gd name="T104" fmla="*/ 2147483646 w 366"/>
              <a:gd name="T105" fmla="*/ 2147483646 h 240"/>
              <a:gd name="T106" fmla="*/ 2147483646 w 366"/>
              <a:gd name="T107" fmla="*/ 2147483646 h 240"/>
              <a:gd name="T108" fmla="*/ 2147483646 w 366"/>
              <a:gd name="T109" fmla="*/ 2147483646 h 240"/>
              <a:gd name="T110" fmla="*/ 2147483646 w 366"/>
              <a:gd name="T111" fmla="*/ 2147483646 h 240"/>
              <a:gd name="T112" fmla="*/ 2147483646 w 366"/>
              <a:gd name="T113" fmla="*/ 2147483646 h 240"/>
              <a:gd name="T114" fmla="*/ 2147483646 w 366"/>
              <a:gd name="T115" fmla="*/ 2147483646 h 240"/>
              <a:gd name="T116" fmla="*/ 2147483646 w 366"/>
              <a:gd name="T117" fmla="*/ 2147483646 h 2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6"/>
              <a:gd name="T178" fmla="*/ 0 h 240"/>
              <a:gd name="T179" fmla="*/ 366 w 366"/>
              <a:gd name="T180" fmla="*/ 240 h 2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6" h="240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8"/>
                </a:lnTo>
                <a:lnTo>
                  <a:pt x="18" y="18"/>
                </a:lnTo>
                <a:lnTo>
                  <a:pt x="18" y="24"/>
                </a:lnTo>
                <a:lnTo>
                  <a:pt x="24" y="24"/>
                </a:lnTo>
                <a:lnTo>
                  <a:pt x="24" y="30"/>
                </a:lnTo>
                <a:lnTo>
                  <a:pt x="48" y="30"/>
                </a:lnTo>
                <a:lnTo>
                  <a:pt x="48" y="36"/>
                </a:lnTo>
                <a:lnTo>
                  <a:pt x="54" y="36"/>
                </a:lnTo>
                <a:lnTo>
                  <a:pt x="54" y="42"/>
                </a:lnTo>
                <a:lnTo>
                  <a:pt x="96" y="42"/>
                </a:lnTo>
                <a:lnTo>
                  <a:pt x="114" y="42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6" y="54"/>
                </a:lnTo>
                <a:lnTo>
                  <a:pt x="126" y="60"/>
                </a:lnTo>
                <a:lnTo>
                  <a:pt x="150" y="60"/>
                </a:lnTo>
                <a:lnTo>
                  <a:pt x="150" y="66"/>
                </a:lnTo>
                <a:lnTo>
                  <a:pt x="150" y="72"/>
                </a:lnTo>
                <a:lnTo>
                  <a:pt x="156" y="72"/>
                </a:lnTo>
                <a:lnTo>
                  <a:pt x="156" y="78"/>
                </a:lnTo>
                <a:lnTo>
                  <a:pt x="162" y="78"/>
                </a:lnTo>
                <a:lnTo>
                  <a:pt x="162" y="84"/>
                </a:lnTo>
                <a:lnTo>
                  <a:pt x="168" y="84"/>
                </a:lnTo>
                <a:lnTo>
                  <a:pt x="168" y="90"/>
                </a:lnTo>
                <a:lnTo>
                  <a:pt x="168" y="96"/>
                </a:lnTo>
                <a:lnTo>
                  <a:pt x="210" y="96"/>
                </a:lnTo>
                <a:lnTo>
                  <a:pt x="210" y="102"/>
                </a:lnTo>
                <a:lnTo>
                  <a:pt x="216" y="102"/>
                </a:lnTo>
                <a:lnTo>
                  <a:pt x="216" y="108"/>
                </a:lnTo>
                <a:lnTo>
                  <a:pt x="222" y="108"/>
                </a:lnTo>
                <a:lnTo>
                  <a:pt x="222" y="114"/>
                </a:lnTo>
                <a:lnTo>
                  <a:pt x="276" y="114"/>
                </a:lnTo>
                <a:lnTo>
                  <a:pt x="276" y="120"/>
                </a:lnTo>
                <a:lnTo>
                  <a:pt x="276" y="126"/>
                </a:lnTo>
                <a:lnTo>
                  <a:pt x="288" y="126"/>
                </a:lnTo>
                <a:lnTo>
                  <a:pt x="288" y="144"/>
                </a:lnTo>
                <a:lnTo>
                  <a:pt x="294" y="144"/>
                </a:lnTo>
                <a:lnTo>
                  <a:pt x="294" y="156"/>
                </a:lnTo>
                <a:lnTo>
                  <a:pt x="306" y="156"/>
                </a:lnTo>
                <a:lnTo>
                  <a:pt x="318" y="156"/>
                </a:lnTo>
                <a:lnTo>
                  <a:pt x="318" y="168"/>
                </a:lnTo>
                <a:lnTo>
                  <a:pt x="324" y="168"/>
                </a:lnTo>
                <a:lnTo>
                  <a:pt x="324" y="186"/>
                </a:lnTo>
                <a:lnTo>
                  <a:pt x="330" y="186"/>
                </a:lnTo>
                <a:lnTo>
                  <a:pt x="330" y="192"/>
                </a:lnTo>
                <a:lnTo>
                  <a:pt x="342" y="192"/>
                </a:lnTo>
                <a:lnTo>
                  <a:pt x="348" y="192"/>
                </a:lnTo>
                <a:lnTo>
                  <a:pt x="348" y="198"/>
                </a:lnTo>
                <a:lnTo>
                  <a:pt x="354" y="198"/>
                </a:lnTo>
                <a:lnTo>
                  <a:pt x="354" y="210"/>
                </a:lnTo>
                <a:lnTo>
                  <a:pt x="360" y="210"/>
                </a:lnTo>
                <a:lnTo>
                  <a:pt x="360" y="228"/>
                </a:lnTo>
                <a:lnTo>
                  <a:pt x="366" y="228"/>
                </a:lnTo>
                <a:lnTo>
                  <a:pt x="366" y="24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4" name="Freeform 64"/>
          <p:cNvSpPr>
            <a:spLocks/>
          </p:cNvSpPr>
          <p:nvPr/>
        </p:nvSpPr>
        <p:spPr bwMode="gray">
          <a:xfrm>
            <a:off x="3687763" y="4086225"/>
            <a:ext cx="809625" cy="354013"/>
          </a:xfrm>
          <a:custGeom>
            <a:avLst/>
            <a:gdLst>
              <a:gd name="T0" fmla="*/ 0 w 510"/>
              <a:gd name="T1" fmla="*/ 0 h 234"/>
              <a:gd name="T2" fmla="*/ 2147483646 w 510"/>
              <a:gd name="T3" fmla="*/ 0 h 234"/>
              <a:gd name="T4" fmla="*/ 2147483646 w 510"/>
              <a:gd name="T5" fmla="*/ 0 h 234"/>
              <a:gd name="T6" fmla="*/ 2147483646 w 510"/>
              <a:gd name="T7" fmla="*/ 2147483646 h 234"/>
              <a:gd name="T8" fmla="*/ 2147483646 w 510"/>
              <a:gd name="T9" fmla="*/ 2147483646 h 234"/>
              <a:gd name="T10" fmla="*/ 2147483646 w 510"/>
              <a:gd name="T11" fmla="*/ 2147483646 h 234"/>
              <a:gd name="T12" fmla="*/ 2147483646 w 510"/>
              <a:gd name="T13" fmla="*/ 2147483646 h 234"/>
              <a:gd name="T14" fmla="*/ 2147483646 w 510"/>
              <a:gd name="T15" fmla="*/ 2147483646 h 234"/>
              <a:gd name="T16" fmla="*/ 2147483646 w 510"/>
              <a:gd name="T17" fmla="*/ 2147483646 h 234"/>
              <a:gd name="T18" fmla="*/ 2147483646 w 510"/>
              <a:gd name="T19" fmla="*/ 2147483646 h 234"/>
              <a:gd name="T20" fmla="*/ 2147483646 w 510"/>
              <a:gd name="T21" fmla="*/ 2147483646 h 234"/>
              <a:gd name="T22" fmla="*/ 2147483646 w 510"/>
              <a:gd name="T23" fmla="*/ 2147483646 h 234"/>
              <a:gd name="T24" fmla="*/ 2147483646 w 510"/>
              <a:gd name="T25" fmla="*/ 2147483646 h 234"/>
              <a:gd name="T26" fmla="*/ 2147483646 w 510"/>
              <a:gd name="T27" fmla="*/ 2147483646 h 234"/>
              <a:gd name="T28" fmla="*/ 2147483646 w 510"/>
              <a:gd name="T29" fmla="*/ 2147483646 h 234"/>
              <a:gd name="T30" fmla="*/ 2147483646 w 510"/>
              <a:gd name="T31" fmla="*/ 2147483646 h 234"/>
              <a:gd name="T32" fmla="*/ 2147483646 w 510"/>
              <a:gd name="T33" fmla="*/ 2147483646 h 234"/>
              <a:gd name="T34" fmla="*/ 2147483646 w 510"/>
              <a:gd name="T35" fmla="*/ 2147483646 h 234"/>
              <a:gd name="T36" fmla="*/ 2147483646 w 510"/>
              <a:gd name="T37" fmla="*/ 2147483646 h 234"/>
              <a:gd name="T38" fmla="*/ 2147483646 w 510"/>
              <a:gd name="T39" fmla="*/ 2147483646 h 234"/>
              <a:gd name="T40" fmla="*/ 2147483646 w 510"/>
              <a:gd name="T41" fmla="*/ 2147483646 h 234"/>
              <a:gd name="T42" fmla="*/ 2147483646 w 510"/>
              <a:gd name="T43" fmla="*/ 2147483646 h 234"/>
              <a:gd name="T44" fmla="*/ 2147483646 w 510"/>
              <a:gd name="T45" fmla="*/ 2147483646 h 234"/>
              <a:gd name="T46" fmla="*/ 2147483646 w 510"/>
              <a:gd name="T47" fmla="*/ 2147483646 h 234"/>
              <a:gd name="T48" fmla="*/ 2147483646 w 510"/>
              <a:gd name="T49" fmla="*/ 2147483646 h 234"/>
              <a:gd name="T50" fmla="*/ 2147483646 w 510"/>
              <a:gd name="T51" fmla="*/ 2147483646 h 234"/>
              <a:gd name="T52" fmla="*/ 2147483646 w 510"/>
              <a:gd name="T53" fmla="*/ 2147483646 h 234"/>
              <a:gd name="T54" fmla="*/ 2147483646 w 510"/>
              <a:gd name="T55" fmla="*/ 2147483646 h 234"/>
              <a:gd name="T56" fmla="*/ 2147483646 w 510"/>
              <a:gd name="T57" fmla="*/ 2147483646 h 234"/>
              <a:gd name="T58" fmla="*/ 2147483646 w 510"/>
              <a:gd name="T59" fmla="*/ 2147483646 h 234"/>
              <a:gd name="T60" fmla="*/ 2147483646 w 510"/>
              <a:gd name="T61" fmla="*/ 2147483646 h 234"/>
              <a:gd name="T62" fmla="*/ 2147483646 w 510"/>
              <a:gd name="T63" fmla="*/ 2147483646 h 234"/>
              <a:gd name="T64" fmla="*/ 2147483646 w 510"/>
              <a:gd name="T65" fmla="*/ 2147483646 h 234"/>
              <a:gd name="T66" fmla="*/ 2147483646 w 510"/>
              <a:gd name="T67" fmla="*/ 2147483646 h 234"/>
              <a:gd name="T68" fmla="*/ 2147483646 w 510"/>
              <a:gd name="T69" fmla="*/ 2147483646 h 234"/>
              <a:gd name="T70" fmla="*/ 2147483646 w 510"/>
              <a:gd name="T71" fmla="*/ 2147483646 h 234"/>
              <a:gd name="T72" fmla="*/ 2147483646 w 510"/>
              <a:gd name="T73" fmla="*/ 2147483646 h 234"/>
              <a:gd name="T74" fmla="*/ 2147483646 w 510"/>
              <a:gd name="T75" fmla="*/ 2147483646 h 234"/>
              <a:gd name="T76" fmla="*/ 2147483646 w 510"/>
              <a:gd name="T77" fmla="*/ 2147483646 h 234"/>
              <a:gd name="T78" fmla="*/ 2147483646 w 510"/>
              <a:gd name="T79" fmla="*/ 2147483646 h 234"/>
              <a:gd name="T80" fmla="*/ 2147483646 w 510"/>
              <a:gd name="T81" fmla="*/ 2147483646 h 234"/>
              <a:gd name="T82" fmla="*/ 2147483646 w 510"/>
              <a:gd name="T83" fmla="*/ 2147483646 h 234"/>
              <a:gd name="T84" fmla="*/ 2147483646 w 510"/>
              <a:gd name="T85" fmla="*/ 2147483646 h 234"/>
              <a:gd name="T86" fmla="*/ 2147483646 w 510"/>
              <a:gd name="T87" fmla="*/ 2147483646 h 234"/>
              <a:gd name="T88" fmla="*/ 2147483646 w 510"/>
              <a:gd name="T89" fmla="*/ 2147483646 h 234"/>
              <a:gd name="T90" fmla="*/ 2147483646 w 510"/>
              <a:gd name="T91" fmla="*/ 2147483646 h 234"/>
              <a:gd name="T92" fmla="*/ 2147483646 w 510"/>
              <a:gd name="T93" fmla="*/ 2147483646 h 234"/>
              <a:gd name="T94" fmla="*/ 2147483646 w 510"/>
              <a:gd name="T95" fmla="*/ 2147483646 h 234"/>
              <a:gd name="T96" fmla="*/ 2147483646 w 510"/>
              <a:gd name="T97" fmla="*/ 2147483646 h 234"/>
              <a:gd name="T98" fmla="*/ 2147483646 w 510"/>
              <a:gd name="T99" fmla="*/ 2147483646 h 234"/>
              <a:gd name="T100" fmla="*/ 2147483646 w 510"/>
              <a:gd name="T101" fmla="*/ 2147483646 h 234"/>
              <a:gd name="T102" fmla="*/ 2147483646 w 510"/>
              <a:gd name="T103" fmla="*/ 2147483646 h 234"/>
              <a:gd name="T104" fmla="*/ 2147483646 w 510"/>
              <a:gd name="T105" fmla="*/ 2147483646 h 234"/>
              <a:gd name="T106" fmla="*/ 2147483646 w 510"/>
              <a:gd name="T107" fmla="*/ 2147483646 h 234"/>
              <a:gd name="T108" fmla="*/ 2147483646 w 510"/>
              <a:gd name="T109" fmla="*/ 2147483646 h 234"/>
              <a:gd name="T110" fmla="*/ 2147483646 w 510"/>
              <a:gd name="T111" fmla="*/ 2147483646 h 234"/>
              <a:gd name="T112" fmla="*/ 2147483646 w 510"/>
              <a:gd name="T113" fmla="*/ 2147483646 h 234"/>
              <a:gd name="T114" fmla="*/ 2147483646 w 510"/>
              <a:gd name="T115" fmla="*/ 2147483646 h 234"/>
              <a:gd name="T116" fmla="*/ 2147483646 w 510"/>
              <a:gd name="T117" fmla="*/ 2147483646 h 234"/>
              <a:gd name="T118" fmla="*/ 2147483646 w 510"/>
              <a:gd name="T119" fmla="*/ 2147483646 h 234"/>
              <a:gd name="T120" fmla="*/ 2147483646 w 510"/>
              <a:gd name="T121" fmla="*/ 2147483646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0"/>
              <a:gd name="T184" fmla="*/ 0 h 234"/>
              <a:gd name="T185" fmla="*/ 510 w 510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0" h="234">
                <a:moveTo>
                  <a:pt x="0" y="0"/>
                </a:move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36" y="12"/>
                </a:lnTo>
                <a:lnTo>
                  <a:pt x="54" y="12"/>
                </a:lnTo>
                <a:lnTo>
                  <a:pt x="54" y="18"/>
                </a:lnTo>
                <a:lnTo>
                  <a:pt x="66" y="18"/>
                </a:lnTo>
                <a:lnTo>
                  <a:pt x="66" y="30"/>
                </a:lnTo>
                <a:lnTo>
                  <a:pt x="84" y="30"/>
                </a:lnTo>
                <a:lnTo>
                  <a:pt x="84" y="36"/>
                </a:lnTo>
                <a:lnTo>
                  <a:pt x="90" y="36"/>
                </a:lnTo>
                <a:lnTo>
                  <a:pt x="96" y="36"/>
                </a:lnTo>
                <a:lnTo>
                  <a:pt x="96" y="42"/>
                </a:lnTo>
                <a:lnTo>
                  <a:pt x="102" y="42"/>
                </a:lnTo>
                <a:lnTo>
                  <a:pt x="102" y="54"/>
                </a:lnTo>
                <a:lnTo>
                  <a:pt x="108" y="54"/>
                </a:lnTo>
                <a:lnTo>
                  <a:pt x="108" y="60"/>
                </a:lnTo>
                <a:lnTo>
                  <a:pt x="120" y="60"/>
                </a:lnTo>
                <a:lnTo>
                  <a:pt x="120" y="72"/>
                </a:lnTo>
                <a:lnTo>
                  <a:pt x="144" y="72"/>
                </a:lnTo>
                <a:lnTo>
                  <a:pt x="144" y="78"/>
                </a:lnTo>
                <a:lnTo>
                  <a:pt x="162" y="78"/>
                </a:lnTo>
                <a:lnTo>
                  <a:pt x="162" y="84"/>
                </a:lnTo>
                <a:lnTo>
                  <a:pt x="180" y="84"/>
                </a:lnTo>
                <a:lnTo>
                  <a:pt x="180" y="90"/>
                </a:lnTo>
                <a:lnTo>
                  <a:pt x="192" y="90"/>
                </a:lnTo>
                <a:lnTo>
                  <a:pt x="192" y="102"/>
                </a:lnTo>
                <a:lnTo>
                  <a:pt x="210" y="102"/>
                </a:lnTo>
                <a:lnTo>
                  <a:pt x="210" y="108"/>
                </a:lnTo>
                <a:lnTo>
                  <a:pt x="216" y="108"/>
                </a:lnTo>
                <a:lnTo>
                  <a:pt x="216" y="114"/>
                </a:lnTo>
                <a:lnTo>
                  <a:pt x="222" y="114"/>
                </a:lnTo>
                <a:lnTo>
                  <a:pt x="222" y="120"/>
                </a:lnTo>
                <a:lnTo>
                  <a:pt x="246" y="120"/>
                </a:lnTo>
                <a:lnTo>
                  <a:pt x="246" y="126"/>
                </a:lnTo>
                <a:lnTo>
                  <a:pt x="282" y="126"/>
                </a:lnTo>
                <a:lnTo>
                  <a:pt x="282" y="132"/>
                </a:lnTo>
                <a:lnTo>
                  <a:pt x="288" y="132"/>
                </a:lnTo>
                <a:lnTo>
                  <a:pt x="288" y="144"/>
                </a:lnTo>
                <a:lnTo>
                  <a:pt x="318" y="144"/>
                </a:lnTo>
                <a:lnTo>
                  <a:pt x="318" y="150"/>
                </a:lnTo>
                <a:lnTo>
                  <a:pt x="342" y="150"/>
                </a:lnTo>
                <a:lnTo>
                  <a:pt x="342" y="156"/>
                </a:lnTo>
                <a:lnTo>
                  <a:pt x="348" y="156"/>
                </a:lnTo>
                <a:lnTo>
                  <a:pt x="348" y="162"/>
                </a:lnTo>
                <a:lnTo>
                  <a:pt x="372" y="162"/>
                </a:lnTo>
                <a:lnTo>
                  <a:pt x="372" y="168"/>
                </a:lnTo>
                <a:lnTo>
                  <a:pt x="384" y="168"/>
                </a:lnTo>
                <a:lnTo>
                  <a:pt x="384" y="174"/>
                </a:lnTo>
                <a:lnTo>
                  <a:pt x="390" y="174"/>
                </a:lnTo>
                <a:lnTo>
                  <a:pt x="390" y="186"/>
                </a:lnTo>
                <a:lnTo>
                  <a:pt x="402" y="186"/>
                </a:lnTo>
                <a:lnTo>
                  <a:pt x="402" y="198"/>
                </a:lnTo>
                <a:lnTo>
                  <a:pt x="432" y="198"/>
                </a:lnTo>
                <a:lnTo>
                  <a:pt x="432" y="204"/>
                </a:lnTo>
                <a:lnTo>
                  <a:pt x="468" y="204"/>
                </a:lnTo>
                <a:lnTo>
                  <a:pt x="468" y="222"/>
                </a:lnTo>
                <a:lnTo>
                  <a:pt x="510" y="222"/>
                </a:lnTo>
                <a:lnTo>
                  <a:pt x="510" y="234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5" name="Freeform 65"/>
          <p:cNvSpPr>
            <a:spLocks/>
          </p:cNvSpPr>
          <p:nvPr/>
        </p:nvSpPr>
        <p:spPr bwMode="gray">
          <a:xfrm>
            <a:off x="4497388" y="4440238"/>
            <a:ext cx="2162175" cy="390525"/>
          </a:xfrm>
          <a:custGeom>
            <a:avLst/>
            <a:gdLst>
              <a:gd name="T0" fmla="*/ 0 w 1362"/>
              <a:gd name="T1" fmla="*/ 0 h 258"/>
              <a:gd name="T2" fmla="*/ 2147483646 w 1362"/>
              <a:gd name="T3" fmla="*/ 0 h 258"/>
              <a:gd name="T4" fmla="*/ 2147483646 w 1362"/>
              <a:gd name="T5" fmla="*/ 2147483646 h 258"/>
              <a:gd name="T6" fmla="*/ 2147483646 w 1362"/>
              <a:gd name="T7" fmla="*/ 2147483646 h 258"/>
              <a:gd name="T8" fmla="*/ 2147483646 w 1362"/>
              <a:gd name="T9" fmla="*/ 2147483646 h 258"/>
              <a:gd name="T10" fmla="*/ 2147483646 w 1362"/>
              <a:gd name="T11" fmla="*/ 2147483646 h 258"/>
              <a:gd name="T12" fmla="*/ 2147483646 w 1362"/>
              <a:gd name="T13" fmla="*/ 2147483646 h 258"/>
              <a:gd name="T14" fmla="*/ 2147483646 w 1362"/>
              <a:gd name="T15" fmla="*/ 2147483646 h 258"/>
              <a:gd name="T16" fmla="*/ 2147483646 w 1362"/>
              <a:gd name="T17" fmla="*/ 2147483646 h 258"/>
              <a:gd name="T18" fmla="*/ 2147483646 w 1362"/>
              <a:gd name="T19" fmla="*/ 2147483646 h 258"/>
              <a:gd name="T20" fmla="*/ 2147483646 w 1362"/>
              <a:gd name="T21" fmla="*/ 2147483646 h 258"/>
              <a:gd name="T22" fmla="*/ 2147483646 w 1362"/>
              <a:gd name="T23" fmla="*/ 2147483646 h 258"/>
              <a:gd name="T24" fmla="*/ 2147483646 w 1362"/>
              <a:gd name="T25" fmla="*/ 2147483646 h 258"/>
              <a:gd name="T26" fmla="*/ 2147483646 w 1362"/>
              <a:gd name="T27" fmla="*/ 2147483646 h 258"/>
              <a:gd name="T28" fmla="*/ 2147483646 w 1362"/>
              <a:gd name="T29" fmla="*/ 2147483646 h 258"/>
              <a:gd name="T30" fmla="*/ 2147483646 w 1362"/>
              <a:gd name="T31" fmla="*/ 2147483646 h 258"/>
              <a:gd name="T32" fmla="*/ 2147483646 w 1362"/>
              <a:gd name="T33" fmla="*/ 2147483646 h 258"/>
              <a:gd name="T34" fmla="*/ 2147483646 w 1362"/>
              <a:gd name="T35" fmla="*/ 2147483646 h 258"/>
              <a:gd name="T36" fmla="*/ 2147483646 w 1362"/>
              <a:gd name="T37" fmla="*/ 2147483646 h 258"/>
              <a:gd name="T38" fmla="*/ 2147483646 w 1362"/>
              <a:gd name="T39" fmla="*/ 2147483646 h 258"/>
              <a:gd name="T40" fmla="*/ 2147483646 w 1362"/>
              <a:gd name="T41" fmla="*/ 2147483646 h 258"/>
              <a:gd name="T42" fmla="*/ 2147483646 w 1362"/>
              <a:gd name="T43" fmla="*/ 2147483646 h 258"/>
              <a:gd name="T44" fmla="*/ 2147483646 w 1362"/>
              <a:gd name="T45" fmla="*/ 2147483646 h 258"/>
              <a:gd name="T46" fmla="*/ 2147483646 w 1362"/>
              <a:gd name="T47" fmla="*/ 2147483646 h 258"/>
              <a:gd name="T48" fmla="*/ 2147483646 w 1362"/>
              <a:gd name="T49" fmla="*/ 2147483646 h 258"/>
              <a:gd name="T50" fmla="*/ 2147483646 w 1362"/>
              <a:gd name="T51" fmla="*/ 2147483646 h 258"/>
              <a:gd name="T52" fmla="*/ 2147483646 w 1362"/>
              <a:gd name="T53" fmla="*/ 2147483646 h 258"/>
              <a:gd name="T54" fmla="*/ 2147483646 w 1362"/>
              <a:gd name="T55" fmla="*/ 2147483646 h 258"/>
              <a:gd name="T56" fmla="*/ 2147483646 w 1362"/>
              <a:gd name="T57" fmla="*/ 2147483646 h 258"/>
              <a:gd name="T58" fmla="*/ 2147483646 w 1362"/>
              <a:gd name="T59" fmla="*/ 2147483646 h 258"/>
              <a:gd name="T60" fmla="*/ 2147483646 w 1362"/>
              <a:gd name="T61" fmla="*/ 2147483646 h 258"/>
              <a:gd name="T62" fmla="*/ 2147483646 w 1362"/>
              <a:gd name="T63" fmla="*/ 2147483646 h 258"/>
              <a:gd name="T64" fmla="*/ 2147483646 w 1362"/>
              <a:gd name="T65" fmla="*/ 2147483646 h 258"/>
              <a:gd name="T66" fmla="*/ 2147483646 w 1362"/>
              <a:gd name="T67" fmla="*/ 2147483646 h 258"/>
              <a:gd name="T68" fmla="*/ 2147483646 w 1362"/>
              <a:gd name="T69" fmla="*/ 2147483646 h 2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2"/>
              <a:gd name="T106" fmla="*/ 0 h 258"/>
              <a:gd name="T107" fmla="*/ 1362 w 1362"/>
              <a:gd name="T108" fmla="*/ 258 h 2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2" h="25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84" y="6"/>
                </a:lnTo>
                <a:lnTo>
                  <a:pt x="84" y="18"/>
                </a:lnTo>
                <a:lnTo>
                  <a:pt x="114" y="18"/>
                </a:lnTo>
                <a:lnTo>
                  <a:pt x="114" y="24"/>
                </a:lnTo>
                <a:lnTo>
                  <a:pt x="132" y="24"/>
                </a:lnTo>
                <a:lnTo>
                  <a:pt x="132" y="42"/>
                </a:lnTo>
                <a:lnTo>
                  <a:pt x="132" y="48"/>
                </a:lnTo>
                <a:lnTo>
                  <a:pt x="138" y="48"/>
                </a:lnTo>
                <a:lnTo>
                  <a:pt x="138" y="60"/>
                </a:lnTo>
                <a:lnTo>
                  <a:pt x="162" y="60"/>
                </a:lnTo>
                <a:lnTo>
                  <a:pt x="162" y="66"/>
                </a:lnTo>
                <a:lnTo>
                  <a:pt x="174" y="66"/>
                </a:lnTo>
                <a:lnTo>
                  <a:pt x="174" y="78"/>
                </a:lnTo>
                <a:lnTo>
                  <a:pt x="180" y="78"/>
                </a:lnTo>
                <a:lnTo>
                  <a:pt x="180" y="90"/>
                </a:lnTo>
                <a:lnTo>
                  <a:pt x="222" y="90"/>
                </a:lnTo>
                <a:lnTo>
                  <a:pt x="222" y="102"/>
                </a:lnTo>
                <a:lnTo>
                  <a:pt x="234" y="102"/>
                </a:lnTo>
                <a:lnTo>
                  <a:pt x="234" y="120"/>
                </a:lnTo>
                <a:lnTo>
                  <a:pt x="270" y="120"/>
                </a:lnTo>
                <a:lnTo>
                  <a:pt x="270" y="132"/>
                </a:lnTo>
                <a:lnTo>
                  <a:pt x="306" y="132"/>
                </a:lnTo>
                <a:lnTo>
                  <a:pt x="306" y="144"/>
                </a:lnTo>
                <a:lnTo>
                  <a:pt x="312" y="144"/>
                </a:lnTo>
                <a:lnTo>
                  <a:pt x="312" y="156"/>
                </a:lnTo>
                <a:lnTo>
                  <a:pt x="354" y="156"/>
                </a:lnTo>
                <a:lnTo>
                  <a:pt x="354" y="174"/>
                </a:lnTo>
                <a:lnTo>
                  <a:pt x="702" y="174"/>
                </a:lnTo>
                <a:lnTo>
                  <a:pt x="702" y="210"/>
                </a:lnTo>
                <a:lnTo>
                  <a:pt x="846" y="210"/>
                </a:lnTo>
                <a:lnTo>
                  <a:pt x="846" y="258"/>
                </a:lnTo>
                <a:lnTo>
                  <a:pt x="1362" y="25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6" name="Freeform 66"/>
          <p:cNvSpPr>
            <a:spLocks/>
          </p:cNvSpPr>
          <p:nvPr/>
        </p:nvSpPr>
        <p:spPr bwMode="gray">
          <a:xfrm>
            <a:off x="1839913" y="2339975"/>
            <a:ext cx="352425" cy="782638"/>
          </a:xfrm>
          <a:custGeom>
            <a:avLst/>
            <a:gdLst>
              <a:gd name="T0" fmla="*/ 0 w 222"/>
              <a:gd name="T1" fmla="*/ 0 h 516"/>
              <a:gd name="T2" fmla="*/ 2147483646 w 222"/>
              <a:gd name="T3" fmla="*/ 0 h 516"/>
              <a:gd name="T4" fmla="*/ 2147483646 w 222"/>
              <a:gd name="T5" fmla="*/ 2147483646 h 516"/>
              <a:gd name="T6" fmla="*/ 2147483646 w 222"/>
              <a:gd name="T7" fmla="*/ 2147483646 h 516"/>
              <a:gd name="T8" fmla="*/ 2147483646 w 222"/>
              <a:gd name="T9" fmla="*/ 2147483646 h 516"/>
              <a:gd name="T10" fmla="*/ 2147483646 w 222"/>
              <a:gd name="T11" fmla="*/ 2147483646 h 516"/>
              <a:gd name="T12" fmla="*/ 2147483646 w 222"/>
              <a:gd name="T13" fmla="*/ 2147483646 h 516"/>
              <a:gd name="T14" fmla="*/ 2147483646 w 222"/>
              <a:gd name="T15" fmla="*/ 2147483646 h 516"/>
              <a:gd name="T16" fmla="*/ 2147483646 w 222"/>
              <a:gd name="T17" fmla="*/ 2147483646 h 516"/>
              <a:gd name="T18" fmla="*/ 2147483646 w 222"/>
              <a:gd name="T19" fmla="*/ 2147483646 h 516"/>
              <a:gd name="T20" fmla="*/ 2147483646 w 222"/>
              <a:gd name="T21" fmla="*/ 2147483646 h 516"/>
              <a:gd name="T22" fmla="*/ 2147483646 w 222"/>
              <a:gd name="T23" fmla="*/ 2147483646 h 516"/>
              <a:gd name="T24" fmla="*/ 2147483646 w 222"/>
              <a:gd name="T25" fmla="*/ 2147483646 h 516"/>
              <a:gd name="T26" fmla="*/ 2147483646 w 222"/>
              <a:gd name="T27" fmla="*/ 2147483646 h 516"/>
              <a:gd name="T28" fmla="*/ 2147483646 w 222"/>
              <a:gd name="T29" fmla="*/ 2147483646 h 516"/>
              <a:gd name="T30" fmla="*/ 2147483646 w 222"/>
              <a:gd name="T31" fmla="*/ 2147483646 h 516"/>
              <a:gd name="T32" fmla="*/ 2147483646 w 222"/>
              <a:gd name="T33" fmla="*/ 2147483646 h 516"/>
              <a:gd name="T34" fmla="*/ 2147483646 w 222"/>
              <a:gd name="T35" fmla="*/ 2147483646 h 516"/>
              <a:gd name="T36" fmla="*/ 2147483646 w 222"/>
              <a:gd name="T37" fmla="*/ 2147483646 h 516"/>
              <a:gd name="T38" fmla="*/ 2147483646 w 222"/>
              <a:gd name="T39" fmla="*/ 2147483646 h 516"/>
              <a:gd name="T40" fmla="*/ 2147483646 w 222"/>
              <a:gd name="T41" fmla="*/ 2147483646 h 516"/>
              <a:gd name="T42" fmla="*/ 2147483646 w 222"/>
              <a:gd name="T43" fmla="*/ 2147483646 h 516"/>
              <a:gd name="T44" fmla="*/ 2147483646 w 222"/>
              <a:gd name="T45" fmla="*/ 2147483646 h 516"/>
              <a:gd name="T46" fmla="*/ 2147483646 w 222"/>
              <a:gd name="T47" fmla="*/ 2147483646 h 516"/>
              <a:gd name="T48" fmla="*/ 2147483646 w 222"/>
              <a:gd name="T49" fmla="*/ 2147483646 h 516"/>
              <a:gd name="T50" fmla="*/ 2147483646 w 222"/>
              <a:gd name="T51" fmla="*/ 2147483646 h 516"/>
              <a:gd name="T52" fmla="*/ 2147483646 w 222"/>
              <a:gd name="T53" fmla="*/ 2147483646 h 516"/>
              <a:gd name="T54" fmla="*/ 2147483646 w 222"/>
              <a:gd name="T55" fmla="*/ 2147483646 h 516"/>
              <a:gd name="T56" fmla="*/ 2147483646 w 222"/>
              <a:gd name="T57" fmla="*/ 2147483646 h 516"/>
              <a:gd name="T58" fmla="*/ 2147483646 w 222"/>
              <a:gd name="T59" fmla="*/ 2147483646 h 516"/>
              <a:gd name="T60" fmla="*/ 2147483646 w 222"/>
              <a:gd name="T61" fmla="*/ 2147483646 h 516"/>
              <a:gd name="T62" fmla="*/ 2147483646 w 222"/>
              <a:gd name="T63" fmla="*/ 2147483646 h 516"/>
              <a:gd name="T64" fmla="*/ 2147483646 w 222"/>
              <a:gd name="T65" fmla="*/ 2147483646 h 516"/>
              <a:gd name="T66" fmla="*/ 2147483646 w 222"/>
              <a:gd name="T67" fmla="*/ 2147483646 h 516"/>
              <a:gd name="T68" fmla="*/ 2147483646 w 222"/>
              <a:gd name="T69" fmla="*/ 2147483646 h 516"/>
              <a:gd name="T70" fmla="*/ 2147483646 w 222"/>
              <a:gd name="T71" fmla="*/ 2147483646 h 516"/>
              <a:gd name="T72" fmla="*/ 2147483646 w 222"/>
              <a:gd name="T73" fmla="*/ 2147483646 h 516"/>
              <a:gd name="T74" fmla="*/ 2147483646 w 222"/>
              <a:gd name="T75" fmla="*/ 2147483646 h 516"/>
              <a:gd name="T76" fmla="*/ 2147483646 w 222"/>
              <a:gd name="T77" fmla="*/ 2147483646 h 516"/>
              <a:gd name="T78" fmla="*/ 2147483646 w 222"/>
              <a:gd name="T79" fmla="*/ 2147483646 h 516"/>
              <a:gd name="T80" fmla="*/ 2147483646 w 222"/>
              <a:gd name="T81" fmla="*/ 2147483646 h 516"/>
              <a:gd name="T82" fmla="*/ 2147483646 w 222"/>
              <a:gd name="T83" fmla="*/ 2147483646 h 516"/>
              <a:gd name="T84" fmla="*/ 2147483646 w 222"/>
              <a:gd name="T85" fmla="*/ 2147483646 h 516"/>
              <a:gd name="T86" fmla="*/ 2147483646 w 222"/>
              <a:gd name="T87" fmla="*/ 2147483646 h 516"/>
              <a:gd name="T88" fmla="*/ 2147483646 w 222"/>
              <a:gd name="T89" fmla="*/ 2147483646 h 516"/>
              <a:gd name="T90" fmla="*/ 2147483646 w 222"/>
              <a:gd name="T91" fmla="*/ 2147483646 h 516"/>
              <a:gd name="T92" fmla="*/ 2147483646 w 222"/>
              <a:gd name="T93" fmla="*/ 2147483646 h 516"/>
              <a:gd name="T94" fmla="*/ 2147483646 w 222"/>
              <a:gd name="T95" fmla="*/ 2147483646 h 516"/>
              <a:gd name="T96" fmla="*/ 2147483646 w 222"/>
              <a:gd name="T97" fmla="*/ 2147483646 h 516"/>
              <a:gd name="T98" fmla="*/ 2147483646 w 222"/>
              <a:gd name="T99" fmla="*/ 2147483646 h 516"/>
              <a:gd name="T100" fmla="*/ 2147483646 w 222"/>
              <a:gd name="T101" fmla="*/ 2147483646 h 516"/>
              <a:gd name="T102" fmla="*/ 2147483646 w 222"/>
              <a:gd name="T103" fmla="*/ 2147483646 h 516"/>
              <a:gd name="T104" fmla="*/ 2147483646 w 222"/>
              <a:gd name="T105" fmla="*/ 2147483646 h 516"/>
              <a:gd name="T106" fmla="*/ 2147483646 w 222"/>
              <a:gd name="T107" fmla="*/ 2147483646 h 516"/>
              <a:gd name="T108" fmla="*/ 2147483646 w 222"/>
              <a:gd name="T109" fmla="*/ 2147483646 h 516"/>
              <a:gd name="T110" fmla="*/ 2147483646 w 222"/>
              <a:gd name="T111" fmla="*/ 2147483646 h 516"/>
              <a:gd name="T112" fmla="*/ 2147483646 w 222"/>
              <a:gd name="T113" fmla="*/ 2147483646 h 516"/>
              <a:gd name="T114" fmla="*/ 2147483646 w 222"/>
              <a:gd name="T115" fmla="*/ 2147483646 h 516"/>
              <a:gd name="T116" fmla="*/ 2147483646 w 222"/>
              <a:gd name="T117" fmla="*/ 2147483646 h 516"/>
              <a:gd name="T118" fmla="*/ 2147483646 w 222"/>
              <a:gd name="T119" fmla="*/ 2147483646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2"/>
              <a:gd name="T181" fmla="*/ 0 h 516"/>
              <a:gd name="T182" fmla="*/ 222 w 222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2" h="51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54"/>
                </a:lnTo>
                <a:lnTo>
                  <a:pt x="18" y="54"/>
                </a:lnTo>
                <a:lnTo>
                  <a:pt x="18" y="72"/>
                </a:lnTo>
                <a:lnTo>
                  <a:pt x="24" y="72"/>
                </a:lnTo>
                <a:lnTo>
                  <a:pt x="24" y="84"/>
                </a:lnTo>
                <a:lnTo>
                  <a:pt x="36" y="84"/>
                </a:lnTo>
                <a:lnTo>
                  <a:pt x="36" y="90"/>
                </a:lnTo>
                <a:lnTo>
                  <a:pt x="36" y="102"/>
                </a:lnTo>
                <a:lnTo>
                  <a:pt x="42" y="102"/>
                </a:lnTo>
                <a:lnTo>
                  <a:pt x="42" y="132"/>
                </a:lnTo>
                <a:lnTo>
                  <a:pt x="54" y="132"/>
                </a:lnTo>
                <a:lnTo>
                  <a:pt x="54" y="144"/>
                </a:lnTo>
                <a:lnTo>
                  <a:pt x="60" y="144"/>
                </a:lnTo>
                <a:lnTo>
                  <a:pt x="60" y="156"/>
                </a:lnTo>
                <a:lnTo>
                  <a:pt x="66" y="156"/>
                </a:lnTo>
                <a:lnTo>
                  <a:pt x="66" y="162"/>
                </a:lnTo>
                <a:lnTo>
                  <a:pt x="78" y="162"/>
                </a:lnTo>
                <a:lnTo>
                  <a:pt x="78" y="168"/>
                </a:lnTo>
                <a:lnTo>
                  <a:pt x="84" y="168"/>
                </a:lnTo>
                <a:lnTo>
                  <a:pt x="84" y="180"/>
                </a:lnTo>
                <a:lnTo>
                  <a:pt x="90" y="180"/>
                </a:lnTo>
                <a:lnTo>
                  <a:pt x="90" y="192"/>
                </a:lnTo>
                <a:lnTo>
                  <a:pt x="102" y="192"/>
                </a:lnTo>
                <a:lnTo>
                  <a:pt x="102" y="210"/>
                </a:lnTo>
                <a:lnTo>
                  <a:pt x="102" y="222"/>
                </a:lnTo>
                <a:lnTo>
                  <a:pt x="120" y="222"/>
                </a:lnTo>
                <a:lnTo>
                  <a:pt x="120" y="234"/>
                </a:lnTo>
                <a:lnTo>
                  <a:pt x="120" y="240"/>
                </a:lnTo>
                <a:lnTo>
                  <a:pt x="138" y="240"/>
                </a:lnTo>
                <a:lnTo>
                  <a:pt x="138" y="282"/>
                </a:lnTo>
                <a:lnTo>
                  <a:pt x="144" y="282"/>
                </a:lnTo>
                <a:lnTo>
                  <a:pt x="144" y="300"/>
                </a:lnTo>
                <a:lnTo>
                  <a:pt x="150" y="300"/>
                </a:lnTo>
                <a:lnTo>
                  <a:pt x="150" y="330"/>
                </a:lnTo>
                <a:lnTo>
                  <a:pt x="156" y="330"/>
                </a:lnTo>
                <a:lnTo>
                  <a:pt x="156" y="348"/>
                </a:lnTo>
                <a:lnTo>
                  <a:pt x="162" y="348"/>
                </a:lnTo>
                <a:lnTo>
                  <a:pt x="162" y="372"/>
                </a:lnTo>
                <a:lnTo>
                  <a:pt x="168" y="372"/>
                </a:lnTo>
                <a:lnTo>
                  <a:pt x="168" y="390"/>
                </a:lnTo>
                <a:lnTo>
                  <a:pt x="174" y="390"/>
                </a:lnTo>
                <a:lnTo>
                  <a:pt x="174" y="396"/>
                </a:lnTo>
                <a:lnTo>
                  <a:pt x="180" y="396"/>
                </a:lnTo>
                <a:lnTo>
                  <a:pt x="180" y="426"/>
                </a:lnTo>
                <a:lnTo>
                  <a:pt x="192" y="426"/>
                </a:lnTo>
                <a:lnTo>
                  <a:pt x="192" y="438"/>
                </a:lnTo>
                <a:lnTo>
                  <a:pt x="192" y="468"/>
                </a:lnTo>
                <a:lnTo>
                  <a:pt x="198" y="468"/>
                </a:lnTo>
                <a:lnTo>
                  <a:pt x="198" y="480"/>
                </a:lnTo>
                <a:lnTo>
                  <a:pt x="204" y="480"/>
                </a:lnTo>
                <a:lnTo>
                  <a:pt x="204" y="492"/>
                </a:lnTo>
                <a:lnTo>
                  <a:pt x="210" y="492"/>
                </a:lnTo>
                <a:lnTo>
                  <a:pt x="210" y="504"/>
                </a:lnTo>
                <a:lnTo>
                  <a:pt x="210" y="510"/>
                </a:lnTo>
                <a:lnTo>
                  <a:pt x="222" y="510"/>
                </a:lnTo>
                <a:lnTo>
                  <a:pt x="222" y="516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7" name="Freeform 67"/>
          <p:cNvSpPr>
            <a:spLocks/>
          </p:cNvSpPr>
          <p:nvPr/>
        </p:nvSpPr>
        <p:spPr bwMode="gray">
          <a:xfrm>
            <a:off x="2192338" y="3122613"/>
            <a:ext cx="438150" cy="554037"/>
          </a:xfrm>
          <a:custGeom>
            <a:avLst/>
            <a:gdLst>
              <a:gd name="T0" fmla="*/ 0 w 276"/>
              <a:gd name="T1" fmla="*/ 0 h 366"/>
              <a:gd name="T2" fmla="*/ 2147483646 w 276"/>
              <a:gd name="T3" fmla="*/ 0 h 366"/>
              <a:gd name="T4" fmla="*/ 2147483646 w 276"/>
              <a:gd name="T5" fmla="*/ 2147483646 h 366"/>
              <a:gd name="T6" fmla="*/ 2147483646 w 276"/>
              <a:gd name="T7" fmla="*/ 2147483646 h 366"/>
              <a:gd name="T8" fmla="*/ 2147483646 w 276"/>
              <a:gd name="T9" fmla="*/ 2147483646 h 366"/>
              <a:gd name="T10" fmla="*/ 2147483646 w 276"/>
              <a:gd name="T11" fmla="*/ 2147483646 h 366"/>
              <a:gd name="T12" fmla="*/ 2147483646 w 276"/>
              <a:gd name="T13" fmla="*/ 2147483646 h 366"/>
              <a:gd name="T14" fmla="*/ 2147483646 w 276"/>
              <a:gd name="T15" fmla="*/ 2147483646 h 366"/>
              <a:gd name="T16" fmla="*/ 2147483646 w 276"/>
              <a:gd name="T17" fmla="*/ 2147483646 h 366"/>
              <a:gd name="T18" fmla="*/ 2147483646 w 276"/>
              <a:gd name="T19" fmla="*/ 2147483646 h 366"/>
              <a:gd name="T20" fmla="*/ 2147483646 w 276"/>
              <a:gd name="T21" fmla="*/ 2147483646 h 366"/>
              <a:gd name="T22" fmla="*/ 2147483646 w 276"/>
              <a:gd name="T23" fmla="*/ 2147483646 h 366"/>
              <a:gd name="T24" fmla="*/ 2147483646 w 276"/>
              <a:gd name="T25" fmla="*/ 2147483646 h 366"/>
              <a:gd name="T26" fmla="*/ 2147483646 w 276"/>
              <a:gd name="T27" fmla="*/ 2147483646 h 366"/>
              <a:gd name="T28" fmla="*/ 2147483646 w 276"/>
              <a:gd name="T29" fmla="*/ 2147483646 h 366"/>
              <a:gd name="T30" fmla="*/ 2147483646 w 276"/>
              <a:gd name="T31" fmla="*/ 2147483646 h 366"/>
              <a:gd name="T32" fmla="*/ 2147483646 w 276"/>
              <a:gd name="T33" fmla="*/ 2147483646 h 366"/>
              <a:gd name="T34" fmla="*/ 2147483646 w 276"/>
              <a:gd name="T35" fmla="*/ 2147483646 h 366"/>
              <a:gd name="T36" fmla="*/ 2147483646 w 276"/>
              <a:gd name="T37" fmla="*/ 2147483646 h 366"/>
              <a:gd name="T38" fmla="*/ 2147483646 w 276"/>
              <a:gd name="T39" fmla="*/ 2147483646 h 366"/>
              <a:gd name="T40" fmla="*/ 2147483646 w 276"/>
              <a:gd name="T41" fmla="*/ 2147483646 h 366"/>
              <a:gd name="T42" fmla="*/ 2147483646 w 276"/>
              <a:gd name="T43" fmla="*/ 2147483646 h 366"/>
              <a:gd name="T44" fmla="*/ 2147483646 w 276"/>
              <a:gd name="T45" fmla="*/ 2147483646 h 366"/>
              <a:gd name="T46" fmla="*/ 2147483646 w 276"/>
              <a:gd name="T47" fmla="*/ 2147483646 h 366"/>
              <a:gd name="T48" fmla="*/ 2147483646 w 276"/>
              <a:gd name="T49" fmla="*/ 2147483646 h 366"/>
              <a:gd name="T50" fmla="*/ 2147483646 w 276"/>
              <a:gd name="T51" fmla="*/ 2147483646 h 366"/>
              <a:gd name="T52" fmla="*/ 2147483646 w 276"/>
              <a:gd name="T53" fmla="*/ 2147483646 h 366"/>
              <a:gd name="T54" fmla="*/ 2147483646 w 276"/>
              <a:gd name="T55" fmla="*/ 2147483646 h 366"/>
              <a:gd name="T56" fmla="*/ 2147483646 w 276"/>
              <a:gd name="T57" fmla="*/ 2147483646 h 366"/>
              <a:gd name="T58" fmla="*/ 2147483646 w 276"/>
              <a:gd name="T59" fmla="*/ 2147483646 h 366"/>
              <a:gd name="T60" fmla="*/ 2147483646 w 276"/>
              <a:gd name="T61" fmla="*/ 2147483646 h 366"/>
              <a:gd name="T62" fmla="*/ 2147483646 w 276"/>
              <a:gd name="T63" fmla="*/ 2147483646 h 366"/>
              <a:gd name="T64" fmla="*/ 2147483646 w 276"/>
              <a:gd name="T65" fmla="*/ 2147483646 h 366"/>
              <a:gd name="T66" fmla="*/ 2147483646 w 276"/>
              <a:gd name="T67" fmla="*/ 2147483646 h 366"/>
              <a:gd name="T68" fmla="*/ 2147483646 w 276"/>
              <a:gd name="T69" fmla="*/ 2147483646 h 366"/>
              <a:gd name="T70" fmla="*/ 2147483646 w 276"/>
              <a:gd name="T71" fmla="*/ 2147483646 h 366"/>
              <a:gd name="T72" fmla="*/ 2147483646 w 276"/>
              <a:gd name="T73" fmla="*/ 2147483646 h 366"/>
              <a:gd name="T74" fmla="*/ 2147483646 w 276"/>
              <a:gd name="T75" fmla="*/ 2147483646 h 366"/>
              <a:gd name="T76" fmla="*/ 2147483646 w 276"/>
              <a:gd name="T77" fmla="*/ 2147483646 h 366"/>
              <a:gd name="T78" fmla="*/ 2147483646 w 276"/>
              <a:gd name="T79" fmla="*/ 2147483646 h 366"/>
              <a:gd name="T80" fmla="*/ 2147483646 w 276"/>
              <a:gd name="T81" fmla="*/ 2147483646 h 366"/>
              <a:gd name="T82" fmla="*/ 2147483646 w 276"/>
              <a:gd name="T83" fmla="*/ 2147483646 h 366"/>
              <a:gd name="T84" fmla="*/ 2147483646 w 276"/>
              <a:gd name="T85" fmla="*/ 2147483646 h 366"/>
              <a:gd name="T86" fmla="*/ 2147483646 w 276"/>
              <a:gd name="T87" fmla="*/ 2147483646 h 366"/>
              <a:gd name="T88" fmla="*/ 2147483646 w 276"/>
              <a:gd name="T89" fmla="*/ 2147483646 h 366"/>
              <a:gd name="T90" fmla="*/ 2147483646 w 276"/>
              <a:gd name="T91" fmla="*/ 2147483646 h 366"/>
              <a:gd name="T92" fmla="*/ 2147483646 w 276"/>
              <a:gd name="T93" fmla="*/ 2147483646 h 366"/>
              <a:gd name="T94" fmla="*/ 2147483646 w 276"/>
              <a:gd name="T95" fmla="*/ 2147483646 h 366"/>
              <a:gd name="T96" fmla="*/ 2147483646 w 276"/>
              <a:gd name="T97" fmla="*/ 2147483646 h 366"/>
              <a:gd name="T98" fmla="*/ 2147483646 w 276"/>
              <a:gd name="T99" fmla="*/ 2147483646 h 366"/>
              <a:gd name="T100" fmla="*/ 2147483646 w 276"/>
              <a:gd name="T101" fmla="*/ 2147483646 h 366"/>
              <a:gd name="T102" fmla="*/ 2147483646 w 276"/>
              <a:gd name="T103" fmla="*/ 2147483646 h 366"/>
              <a:gd name="T104" fmla="*/ 2147483646 w 276"/>
              <a:gd name="T105" fmla="*/ 2147483646 h 366"/>
              <a:gd name="T106" fmla="*/ 2147483646 w 276"/>
              <a:gd name="T107" fmla="*/ 2147483646 h 366"/>
              <a:gd name="T108" fmla="*/ 2147483646 w 276"/>
              <a:gd name="T109" fmla="*/ 2147483646 h 366"/>
              <a:gd name="T110" fmla="*/ 2147483646 w 276"/>
              <a:gd name="T111" fmla="*/ 2147483646 h 366"/>
              <a:gd name="T112" fmla="*/ 2147483646 w 276"/>
              <a:gd name="T113" fmla="*/ 2147483646 h 366"/>
              <a:gd name="T114" fmla="*/ 2147483646 w 276"/>
              <a:gd name="T115" fmla="*/ 2147483646 h 366"/>
              <a:gd name="T116" fmla="*/ 2147483646 w 276"/>
              <a:gd name="T117" fmla="*/ 2147483646 h 366"/>
              <a:gd name="T118" fmla="*/ 2147483646 w 276"/>
              <a:gd name="T119" fmla="*/ 2147483646 h 3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6"/>
              <a:gd name="T181" fmla="*/ 0 h 366"/>
              <a:gd name="T182" fmla="*/ 276 w 276"/>
              <a:gd name="T183" fmla="*/ 366 h 3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6" h="36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18" y="24"/>
                </a:lnTo>
                <a:lnTo>
                  <a:pt x="18" y="42"/>
                </a:lnTo>
                <a:lnTo>
                  <a:pt x="24" y="42"/>
                </a:lnTo>
                <a:lnTo>
                  <a:pt x="24" y="54"/>
                </a:lnTo>
                <a:lnTo>
                  <a:pt x="30" y="54"/>
                </a:lnTo>
                <a:lnTo>
                  <a:pt x="30" y="60"/>
                </a:lnTo>
                <a:lnTo>
                  <a:pt x="36" y="60"/>
                </a:lnTo>
                <a:lnTo>
                  <a:pt x="36" y="72"/>
                </a:lnTo>
                <a:lnTo>
                  <a:pt x="42" y="72"/>
                </a:lnTo>
                <a:lnTo>
                  <a:pt x="42" y="84"/>
                </a:lnTo>
                <a:lnTo>
                  <a:pt x="54" y="84"/>
                </a:lnTo>
                <a:lnTo>
                  <a:pt x="54" y="108"/>
                </a:lnTo>
                <a:lnTo>
                  <a:pt x="60" y="108"/>
                </a:lnTo>
                <a:lnTo>
                  <a:pt x="60" y="132"/>
                </a:lnTo>
                <a:lnTo>
                  <a:pt x="60" y="138"/>
                </a:lnTo>
                <a:lnTo>
                  <a:pt x="66" y="138"/>
                </a:lnTo>
                <a:lnTo>
                  <a:pt x="66" y="150"/>
                </a:lnTo>
                <a:lnTo>
                  <a:pt x="78" y="150"/>
                </a:lnTo>
                <a:lnTo>
                  <a:pt x="78" y="162"/>
                </a:lnTo>
                <a:lnTo>
                  <a:pt x="84" y="162"/>
                </a:lnTo>
                <a:lnTo>
                  <a:pt x="84" y="168"/>
                </a:lnTo>
                <a:lnTo>
                  <a:pt x="90" y="168"/>
                </a:lnTo>
                <a:lnTo>
                  <a:pt x="90" y="180"/>
                </a:lnTo>
                <a:lnTo>
                  <a:pt x="114" y="180"/>
                </a:lnTo>
                <a:lnTo>
                  <a:pt x="114" y="192"/>
                </a:lnTo>
                <a:lnTo>
                  <a:pt x="114" y="204"/>
                </a:lnTo>
                <a:lnTo>
                  <a:pt x="126" y="204"/>
                </a:lnTo>
                <a:lnTo>
                  <a:pt x="126" y="216"/>
                </a:lnTo>
                <a:lnTo>
                  <a:pt x="132" y="216"/>
                </a:lnTo>
                <a:lnTo>
                  <a:pt x="132" y="240"/>
                </a:lnTo>
                <a:lnTo>
                  <a:pt x="132" y="252"/>
                </a:lnTo>
                <a:lnTo>
                  <a:pt x="162" y="252"/>
                </a:lnTo>
                <a:lnTo>
                  <a:pt x="162" y="258"/>
                </a:lnTo>
                <a:lnTo>
                  <a:pt x="174" y="258"/>
                </a:lnTo>
                <a:lnTo>
                  <a:pt x="174" y="270"/>
                </a:lnTo>
                <a:lnTo>
                  <a:pt x="180" y="270"/>
                </a:lnTo>
                <a:lnTo>
                  <a:pt x="180" y="282"/>
                </a:lnTo>
                <a:lnTo>
                  <a:pt x="186" y="282"/>
                </a:lnTo>
                <a:lnTo>
                  <a:pt x="186" y="288"/>
                </a:lnTo>
                <a:lnTo>
                  <a:pt x="192" y="288"/>
                </a:lnTo>
                <a:lnTo>
                  <a:pt x="192" y="300"/>
                </a:lnTo>
                <a:lnTo>
                  <a:pt x="198" y="300"/>
                </a:lnTo>
                <a:lnTo>
                  <a:pt x="198" y="312"/>
                </a:lnTo>
                <a:lnTo>
                  <a:pt x="204" y="312"/>
                </a:lnTo>
                <a:lnTo>
                  <a:pt x="204" y="324"/>
                </a:lnTo>
                <a:lnTo>
                  <a:pt x="216" y="324"/>
                </a:lnTo>
                <a:lnTo>
                  <a:pt x="216" y="330"/>
                </a:lnTo>
                <a:lnTo>
                  <a:pt x="228" y="330"/>
                </a:lnTo>
                <a:lnTo>
                  <a:pt x="228" y="336"/>
                </a:lnTo>
                <a:lnTo>
                  <a:pt x="240" y="336"/>
                </a:lnTo>
                <a:lnTo>
                  <a:pt x="240" y="348"/>
                </a:lnTo>
                <a:lnTo>
                  <a:pt x="264" y="348"/>
                </a:lnTo>
                <a:lnTo>
                  <a:pt x="264" y="360"/>
                </a:lnTo>
                <a:lnTo>
                  <a:pt x="276" y="360"/>
                </a:lnTo>
                <a:lnTo>
                  <a:pt x="276" y="366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8" name="Freeform 68"/>
          <p:cNvSpPr>
            <a:spLocks/>
          </p:cNvSpPr>
          <p:nvPr/>
        </p:nvSpPr>
        <p:spPr bwMode="gray">
          <a:xfrm>
            <a:off x="2630488" y="3676650"/>
            <a:ext cx="514350" cy="582613"/>
          </a:xfrm>
          <a:custGeom>
            <a:avLst/>
            <a:gdLst>
              <a:gd name="T0" fmla="*/ 0 w 324"/>
              <a:gd name="T1" fmla="*/ 0 h 384"/>
              <a:gd name="T2" fmla="*/ 2147483646 w 324"/>
              <a:gd name="T3" fmla="*/ 0 h 384"/>
              <a:gd name="T4" fmla="*/ 2147483646 w 324"/>
              <a:gd name="T5" fmla="*/ 2147483646 h 384"/>
              <a:gd name="T6" fmla="*/ 2147483646 w 324"/>
              <a:gd name="T7" fmla="*/ 2147483646 h 384"/>
              <a:gd name="T8" fmla="*/ 2147483646 w 324"/>
              <a:gd name="T9" fmla="*/ 2147483646 h 384"/>
              <a:gd name="T10" fmla="*/ 2147483646 w 324"/>
              <a:gd name="T11" fmla="*/ 2147483646 h 384"/>
              <a:gd name="T12" fmla="*/ 2147483646 w 324"/>
              <a:gd name="T13" fmla="*/ 2147483646 h 384"/>
              <a:gd name="T14" fmla="*/ 2147483646 w 324"/>
              <a:gd name="T15" fmla="*/ 2147483646 h 384"/>
              <a:gd name="T16" fmla="*/ 2147483646 w 324"/>
              <a:gd name="T17" fmla="*/ 2147483646 h 384"/>
              <a:gd name="T18" fmla="*/ 2147483646 w 324"/>
              <a:gd name="T19" fmla="*/ 2147483646 h 384"/>
              <a:gd name="T20" fmla="*/ 2147483646 w 324"/>
              <a:gd name="T21" fmla="*/ 2147483646 h 384"/>
              <a:gd name="T22" fmla="*/ 2147483646 w 324"/>
              <a:gd name="T23" fmla="*/ 2147483646 h 384"/>
              <a:gd name="T24" fmla="*/ 2147483646 w 324"/>
              <a:gd name="T25" fmla="*/ 2147483646 h 384"/>
              <a:gd name="T26" fmla="*/ 2147483646 w 324"/>
              <a:gd name="T27" fmla="*/ 2147483646 h 384"/>
              <a:gd name="T28" fmla="*/ 2147483646 w 324"/>
              <a:gd name="T29" fmla="*/ 2147483646 h 384"/>
              <a:gd name="T30" fmla="*/ 2147483646 w 324"/>
              <a:gd name="T31" fmla="*/ 2147483646 h 384"/>
              <a:gd name="T32" fmla="*/ 2147483646 w 324"/>
              <a:gd name="T33" fmla="*/ 2147483646 h 384"/>
              <a:gd name="T34" fmla="*/ 2147483646 w 324"/>
              <a:gd name="T35" fmla="*/ 2147483646 h 384"/>
              <a:gd name="T36" fmla="*/ 2147483646 w 324"/>
              <a:gd name="T37" fmla="*/ 2147483646 h 384"/>
              <a:gd name="T38" fmla="*/ 2147483646 w 324"/>
              <a:gd name="T39" fmla="*/ 2147483646 h 384"/>
              <a:gd name="T40" fmla="*/ 2147483646 w 324"/>
              <a:gd name="T41" fmla="*/ 2147483646 h 384"/>
              <a:gd name="T42" fmla="*/ 2147483646 w 324"/>
              <a:gd name="T43" fmla="*/ 2147483646 h 384"/>
              <a:gd name="T44" fmla="*/ 2147483646 w 324"/>
              <a:gd name="T45" fmla="*/ 2147483646 h 384"/>
              <a:gd name="T46" fmla="*/ 2147483646 w 324"/>
              <a:gd name="T47" fmla="*/ 2147483646 h 384"/>
              <a:gd name="T48" fmla="*/ 2147483646 w 324"/>
              <a:gd name="T49" fmla="*/ 2147483646 h 384"/>
              <a:gd name="T50" fmla="*/ 2147483646 w 324"/>
              <a:gd name="T51" fmla="*/ 2147483646 h 384"/>
              <a:gd name="T52" fmla="*/ 2147483646 w 324"/>
              <a:gd name="T53" fmla="*/ 2147483646 h 384"/>
              <a:gd name="T54" fmla="*/ 2147483646 w 324"/>
              <a:gd name="T55" fmla="*/ 2147483646 h 384"/>
              <a:gd name="T56" fmla="*/ 2147483646 w 324"/>
              <a:gd name="T57" fmla="*/ 2147483646 h 384"/>
              <a:gd name="T58" fmla="*/ 2147483646 w 324"/>
              <a:gd name="T59" fmla="*/ 2147483646 h 384"/>
              <a:gd name="T60" fmla="*/ 2147483646 w 324"/>
              <a:gd name="T61" fmla="*/ 2147483646 h 384"/>
              <a:gd name="T62" fmla="*/ 2147483646 w 324"/>
              <a:gd name="T63" fmla="*/ 2147483646 h 384"/>
              <a:gd name="T64" fmla="*/ 2147483646 w 324"/>
              <a:gd name="T65" fmla="*/ 2147483646 h 384"/>
              <a:gd name="T66" fmla="*/ 2147483646 w 324"/>
              <a:gd name="T67" fmla="*/ 2147483646 h 384"/>
              <a:gd name="T68" fmla="*/ 2147483646 w 324"/>
              <a:gd name="T69" fmla="*/ 2147483646 h 384"/>
              <a:gd name="T70" fmla="*/ 2147483646 w 324"/>
              <a:gd name="T71" fmla="*/ 2147483646 h 384"/>
              <a:gd name="T72" fmla="*/ 2147483646 w 324"/>
              <a:gd name="T73" fmla="*/ 2147483646 h 384"/>
              <a:gd name="T74" fmla="*/ 2147483646 w 324"/>
              <a:gd name="T75" fmla="*/ 2147483646 h 384"/>
              <a:gd name="T76" fmla="*/ 2147483646 w 324"/>
              <a:gd name="T77" fmla="*/ 2147483646 h 384"/>
              <a:gd name="T78" fmla="*/ 2147483646 w 324"/>
              <a:gd name="T79" fmla="*/ 2147483646 h 384"/>
              <a:gd name="T80" fmla="*/ 2147483646 w 324"/>
              <a:gd name="T81" fmla="*/ 2147483646 h 384"/>
              <a:gd name="T82" fmla="*/ 2147483646 w 324"/>
              <a:gd name="T83" fmla="*/ 2147483646 h 384"/>
              <a:gd name="T84" fmla="*/ 2147483646 w 324"/>
              <a:gd name="T85" fmla="*/ 2147483646 h 384"/>
              <a:gd name="T86" fmla="*/ 2147483646 w 324"/>
              <a:gd name="T87" fmla="*/ 2147483646 h 384"/>
              <a:gd name="T88" fmla="*/ 2147483646 w 324"/>
              <a:gd name="T89" fmla="*/ 2147483646 h 384"/>
              <a:gd name="T90" fmla="*/ 2147483646 w 324"/>
              <a:gd name="T91" fmla="*/ 2147483646 h 384"/>
              <a:gd name="T92" fmla="*/ 2147483646 w 324"/>
              <a:gd name="T93" fmla="*/ 2147483646 h 384"/>
              <a:gd name="T94" fmla="*/ 2147483646 w 324"/>
              <a:gd name="T95" fmla="*/ 2147483646 h 384"/>
              <a:gd name="T96" fmla="*/ 2147483646 w 324"/>
              <a:gd name="T97" fmla="*/ 2147483646 h 384"/>
              <a:gd name="T98" fmla="*/ 2147483646 w 324"/>
              <a:gd name="T99" fmla="*/ 2147483646 h 384"/>
              <a:gd name="T100" fmla="*/ 2147483646 w 324"/>
              <a:gd name="T101" fmla="*/ 2147483646 h 384"/>
              <a:gd name="T102" fmla="*/ 2147483646 w 324"/>
              <a:gd name="T103" fmla="*/ 2147483646 h 384"/>
              <a:gd name="T104" fmla="*/ 2147483646 w 324"/>
              <a:gd name="T105" fmla="*/ 2147483646 h 384"/>
              <a:gd name="T106" fmla="*/ 2147483646 w 324"/>
              <a:gd name="T107" fmla="*/ 2147483646 h 384"/>
              <a:gd name="T108" fmla="*/ 2147483646 w 324"/>
              <a:gd name="T109" fmla="*/ 2147483646 h 384"/>
              <a:gd name="T110" fmla="*/ 2147483646 w 324"/>
              <a:gd name="T111" fmla="*/ 2147483646 h 384"/>
              <a:gd name="T112" fmla="*/ 2147483646 w 324"/>
              <a:gd name="T113" fmla="*/ 2147483646 h 384"/>
              <a:gd name="T114" fmla="*/ 2147483646 w 324"/>
              <a:gd name="T115" fmla="*/ 2147483646 h 384"/>
              <a:gd name="T116" fmla="*/ 2147483646 w 324"/>
              <a:gd name="T117" fmla="*/ 2147483646 h 384"/>
              <a:gd name="T118" fmla="*/ 2147483646 w 324"/>
              <a:gd name="T119" fmla="*/ 2147483646 h 384"/>
              <a:gd name="T120" fmla="*/ 2147483646 w 324"/>
              <a:gd name="T121" fmla="*/ 2147483646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4"/>
              <a:gd name="T184" fmla="*/ 0 h 384"/>
              <a:gd name="T185" fmla="*/ 324 w 324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4" h="384">
                <a:moveTo>
                  <a:pt x="0" y="0"/>
                </a:moveTo>
                <a:lnTo>
                  <a:pt x="18" y="0"/>
                </a:lnTo>
                <a:lnTo>
                  <a:pt x="18" y="12"/>
                </a:lnTo>
                <a:lnTo>
                  <a:pt x="42" y="12"/>
                </a:lnTo>
                <a:lnTo>
                  <a:pt x="42" y="24"/>
                </a:lnTo>
                <a:lnTo>
                  <a:pt x="54" y="24"/>
                </a:lnTo>
                <a:lnTo>
                  <a:pt x="54" y="36"/>
                </a:lnTo>
                <a:lnTo>
                  <a:pt x="96" y="36"/>
                </a:lnTo>
                <a:lnTo>
                  <a:pt x="96" y="54"/>
                </a:lnTo>
                <a:lnTo>
                  <a:pt x="102" y="54"/>
                </a:lnTo>
                <a:lnTo>
                  <a:pt x="102" y="66"/>
                </a:lnTo>
                <a:lnTo>
                  <a:pt x="108" y="66"/>
                </a:lnTo>
                <a:lnTo>
                  <a:pt x="108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102"/>
                </a:lnTo>
                <a:lnTo>
                  <a:pt x="126" y="102"/>
                </a:lnTo>
                <a:lnTo>
                  <a:pt x="126" y="114"/>
                </a:lnTo>
                <a:lnTo>
                  <a:pt x="138" y="114"/>
                </a:lnTo>
                <a:lnTo>
                  <a:pt x="138" y="120"/>
                </a:lnTo>
                <a:lnTo>
                  <a:pt x="156" y="120"/>
                </a:lnTo>
                <a:lnTo>
                  <a:pt x="156" y="132"/>
                </a:lnTo>
                <a:lnTo>
                  <a:pt x="162" y="132"/>
                </a:lnTo>
                <a:lnTo>
                  <a:pt x="162" y="144"/>
                </a:lnTo>
                <a:lnTo>
                  <a:pt x="174" y="144"/>
                </a:lnTo>
                <a:lnTo>
                  <a:pt x="174" y="156"/>
                </a:lnTo>
                <a:lnTo>
                  <a:pt x="192" y="156"/>
                </a:lnTo>
                <a:lnTo>
                  <a:pt x="192" y="162"/>
                </a:lnTo>
                <a:lnTo>
                  <a:pt x="204" y="162"/>
                </a:lnTo>
                <a:lnTo>
                  <a:pt x="204" y="186"/>
                </a:lnTo>
                <a:lnTo>
                  <a:pt x="210" y="186"/>
                </a:lnTo>
                <a:lnTo>
                  <a:pt x="210" y="192"/>
                </a:lnTo>
                <a:lnTo>
                  <a:pt x="222" y="192"/>
                </a:lnTo>
                <a:lnTo>
                  <a:pt x="222" y="198"/>
                </a:lnTo>
                <a:lnTo>
                  <a:pt x="222" y="222"/>
                </a:lnTo>
                <a:lnTo>
                  <a:pt x="234" y="222"/>
                </a:lnTo>
                <a:lnTo>
                  <a:pt x="234" y="240"/>
                </a:lnTo>
                <a:lnTo>
                  <a:pt x="246" y="240"/>
                </a:lnTo>
                <a:lnTo>
                  <a:pt x="246" y="264"/>
                </a:lnTo>
                <a:lnTo>
                  <a:pt x="252" y="264"/>
                </a:lnTo>
                <a:lnTo>
                  <a:pt x="252" y="276"/>
                </a:lnTo>
                <a:lnTo>
                  <a:pt x="264" y="276"/>
                </a:lnTo>
                <a:lnTo>
                  <a:pt x="264" y="282"/>
                </a:lnTo>
                <a:lnTo>
                  <a:pt x="270" y="282"/>
                </a:lnTo>
                <a:lnTo>
                  <a:pt x="270" y="294"/>
                </a:lnTo>
                <a:lnTo>
                  <a:pt x="282" y="294"/>
                </a:lnTo>
                <a:lnTo>
                  <a:pt x="282" y="306"/>
                </a:lnTo>
                <a:lnTo>
                  <a:pt x="294" y="306"/>
                </a:lnTo>
                <a:lnTo>
                  <a:pt x="294" y="312"/>
                </a:lnTo>
                <a:lnTo>
                  <a:pt x="300" y="312"/>
                </a:lnTo>
                <a:lnTo>
                  <a:pt x="300" y="330"/>
                </a:lnTo>
                <a:lnTo>
                  <a:pt x="300" y="342"/>
                </a:lnTo>
                <a:lnTo>
                  <a:pt x="306" y="342"/>
                </a:lnTo>
                <a:lnTo>
                  <a:pt x="306" y="354"/>
                </a:lnTo>
                <a:lnTo>
                  <a:pt x="312" y="354"/>
                </a:lnTo>
                <a:lnTo>
                  <a:pt x="312" y="366"/>
                </a:lnTo>
                <a:lnTo>
                  <a:pt x="312" y="372"/>
                </a:lnTo>
                <a:lnTo>
                  <a:pt x="324" y="372"/>
                </a:lnTo>
                <a:lnTo>
                  <a:pt x="324" y="384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49" name="Freeform 69"/>
          <p:cNvSpPr>
            <a:spLocks/>
          </p:cNvSpPr>
          <p:nvPr/>
        </p:nvSpPr>
        <p:spPr bwMode="gray">
          <a:xfrm>
            <a:off x="3144838" y="4259263"/>
            <a:ext cx="1676400" cy="571500"/>
          </a:xfrm>
          <a:custGeom>
            <a:avLst/>
            <a:gdLst>
              <a:gd name="T0" fmla="*/ 0 w 1056"/>
              <a:gd name="T1" fmla="*/ 0 h 378"/>
              <a:gd name="T2" fmla="*/ 2147483646 w 1056"/>
              <a:gd name="T3" fmla="*/ 0 h 378"/>
              <a:gd name="T4" fmla="*/ 2147483646 w 1056"/>
              <a:gd name="T5" fmla="*/ 2147483646 h 378"/>
              <a:gd name="T6" fmla="*/ 2147483646 w 1056"/>
              <a:gd name="T7" fmla="*/ 2147483646 h 378"/>
              <a:gd name="T8" fmla="*/ 2147483646 w 1056"/>
              <a:gd name="T9" fmla="*/ 2147483646 h 378"/>
              <a:gd name="T10" fmla="*/ 2147483646 w 1056"/>
              <a:gd name="T11" fmla="*/ 2147483646 h 378"/>
              <a:gd name="T12" fmla="*/ 2147483646 w 1056"/>
              <a:gd name="T13" fmla="*/ 2147483646 h 378"/>
              <a:gd name="T14" fmla="*/ 2147483646 w 1056"/>
              <a:gd name="T15" fmla="*/ 2147483646 h 378"/>
              <a:gd name="T16" fmla="*/ 2147483646 w 1056"/>
              <a:gd name="T17" fmla="*/ 2147483646 h 378"/>
              <a:gd name="T18" fmla="*/ 2147483646 w 1056"/>
              <a:gd name="T19" fmla="*/ 2147483646 h 378"/>
              <a:gd name="T20" fmla="*/ 2147483646 w 1056"/>
              <a:gd name="T21" fmla="*/ 2147483646 h 378"/>
              <a:gd name="T22" fmla="*/ 2147483646 w 1056"/>
              <a:gd name="T23" fmla="*/ 2147483646 h 378"/>
              <a:gd name="T24" fmla="*/ 2147483646 w 1056"/>
              <a:gd name="T25" fmla="*/ 2147483646 h 378"/>
              <a:gd name="T26" fmla="*/ 2147483646 w 1056"/>
              <a:gd name="T27" fmla="*/ 2147483646 h 378"/>
              <a:gd name="T28" fmla="*/ 2147483646 w 1056"/>
              <a:gd name="T29" fmla="*/ 2147483646 h 378"/>
              <a:gd name="T30" fmla="*/ 2147483646 w 1056"/>
              <a:gd name="T31" fmla="*/ 2147483646 h 378"/>
              <a:gd name="T32" fmla="*/ 2147483646 w 1056"/>
              <a:gd name="T33" fmla="*/ 2147483646 h 378"/>
              <a:gd name="T34" fmla="*/ 2147483646 w 1056"/>
              <a:gd name="T35" fmla="*/ 2147483646 h 378"/>
              <a:gd name="T36" fmla="*/ 2147483646 w 1056"/>
              <a:gd name="T37" fmla="*/ 2147483646 h 378"/>
              <a:gd name="T38" fmla="*/ 2147483646 w 1056"/>
              <a:gd name="T39" fmla="*/ 2147483646 h 378"/>
              <a:gd name="T40" fmla="*/ 2147483646 w 1056"/>
              <a:gd name="T41" fmla="*/ 2147483646 h 378"/>
              <a:gd name="T42" fmla="*/ 2147483646 w 1056"/>
              <a:gd name="T43" fmla="*/ 2147483646 h 378"/>
              <a:gd name="T44" fmla="*/ 2147483646 w 1056"/>
              <a:gd name="T45" fmla="*/ 2147483646 h 378"/>
              <a:gd name="T46" fmla="*/ 2147483646 w 1056"/>
              <a:gd name="T47" fmla="*/ 2147483646 h 378"/>
              <a:gd name="T48" fmla="*/ 2147483646 w 1056"/>
              <a:gd name="T49" fmla="*/ 2147483646 h 378"/>
              <a:gd name="T50" fmla="*/ 2147483646 w 1056"/>
              <a:gd name="T51" fmla="*/ 2147483646 h 378"/>
              <a:gd name="T52" fmla="*/ 2147483646 w 1056"/>
              <a:gd name="T53" fmla="*/ 2147483646 h 378"/>
              <a:gd name="T54" fmla="*/ 2147483646 w 1056"/>
              <a:gd name="T55" fmla="*/ 2147483646 h 378"/>
              <a:gd name="T56" fmla="*/ 2147483646 w 1056"/>
              <a:gd name="T57" fmla="*/ 2147483646 h 378"/>
              <a:gd name="T58" fmla="*/ 2147483646 w 1056"/>
              <a:gd name="T59" fmla="*/ 2147483646 h 378"/>
              <a:gd name="T60" fmla="*/ 2147483646 w 1056"/>
              <a:gd name="T61" fmla="*/ 2147483646 h 378"/>
              <a:gd name="T62" fmla="*/ 2147483646 w 1056"/>
              <a:gd name="T63" fmla="*/ 2147483646 h 378"/>
              <a:gd name="T64" fmla="*/ 2147483646 w 1056"/>
              <a:gd name="T65" fmla="*/ 2147483646 h 378"/>
              <a:gd name="T66" fmla="*/ 2147483646 w 1056"/>
              <a:gd name="T67" fmla="*/ 2147483646 h 378"/>
              <a:gd name="T68" fmla="*/ 2147483646 w 1056"/>
              <a:gd name="T69" fmla="*/ 2147483646 h 378"/>
              <a:gd name="T70" fmla="*/ 2147483646 w 1056"/>
              <a:gd name="T71" fmla="*/ 2147483646 h 378"/>
              <a:gd name="T72" fmla="*/ 2147483646 w 1056"/>
              <a:gd name="T73" fmla="*/ 2147483646 h 378"/>
              <a:gd name="T74" fmla="*/ 2147483646 w 1056"/>
              <a:gd name="T75" fmla="*/ 2147483646 h 378"/>
              <a:gd name="T76" fmla="*/ 2147483646 w 1056"/>
              <a:gd name="T77" fmla="*/ 2147483646 h 378"/>
              <a:gd name="T78" fmla="*/ 2147483646 w 1056"/>
              <a:gd name="T79" fmla="*/ 2147483646 h 378"/>
              <a:gd name="T80" fmla="*/ 2147483646 w 1056"/>
              <a:gd name="T81" fmla="*/ 2147483646 h 378"/>
              <a:gd name="T82" fmla="*/ 2147483646 w 1056"/>
              <a:gd name="T83" fmla="*/ 2147483646 h 378"/>
              <a:gd name="T84" fmla="*/ 2147483646 w 1056"/>
              <a:gd name="T85" fmla="*/ 2147483646 h 378"/>
              <a:gd name="T86" fmla="*/ 2147483646 w 1056"/>
              <a:gd name="T87" fmla="*/ 2147483646 h 378"/>
              <a:gd name="T88" fmla="*/ 2147483646 w 1056"/>
              <a:gd name="T89" fmla="*/ 2147483646 h 378"/>
              <a:gd name="T90" fmla="*/ 2147483646 w 1056"/>
              <a:gd name="T91" fmla="*/ 2147483646 h 378"/>
              <a:gd name="T92" fmla="*/ 2147483646 w 1056"/>
              <a:gd name="T93" fmla="*/ 2147483646 h 378"/>
              <a:gd name="T94" fmla="*/ 2147483646 w 1056"/>
              <a:gd name="T95" fmla="*/ 2147483646 h 378"/>
              <a:gd name="T96" fmla="*/ 2147483646 w 1056"/>
              <a:gd name="T97" fmla="*/ 2147483646 h 378"/>
              <a:gd name="T98" fmla="*/ 2147483646 w 1056"/>
              <a:gd name="T99" fmla="*/ 2147483646 h 378"/>
              <a:gd name="T100" fmla="*/ 2147483646 w 1056"/>
              <a:gd name="T101" fmla="*/ 2147483646 h 378"/>
              <a:gd name="T102" fmla="*/ 2147483646 w 1056"/>
              <a:gd name="T103" fmla="*/ 2147483646 h 378"/>
              <a:gd name="T104" fmla="*/ 2147483646 w 1056"/>
              <a:gd name="T105" fmla="*/ 2147483646 h 378"/>
              <a:gd name="T106" fmla="*/ 2147483646 w 1056"/>
              <a:gd name="T107" fmla="*/ 2147483646 h 378"/>
              <a:gd name="T108" fmla="*/ 2147483646 w 1056"/>
              <a:gd name="T109" fmla="*/ 2147483646 h 378"/>
              <a:gd name="T110" fmla="*/ 2147483646 w 1056"/>
              <a:gd name="T111" fmla="*/ 2147483646 h 378"/>
              <a:gd name="T112" fmla="*/ 2147483646 w 1056"/>
              <a:gd name="T113" fmla="*/ 2147483646 h 378"/>
              <a:gd name="T114" fmla="*/ 2147483646 w 1056"/>
              <a:gd name="T115" fmla="*/ 2147483646 h 378"/>
              <a:gd name="T116" fmla="*/ 2147483646 w 1056"/>
              <a:gd name="T117" fmla="*/ 2147483646 h 378"/>
              <a:gd name="T118" fmla="*/ 2147483646 w 1056"/>
              <a:gd name="T119" fmla="*/ 2147483646 h 3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56"/>
              <a:gd name="T181" fmla="*/ 0 h 378"/>
              <a:gd name="T182" fmla="*/ 1056 w 1056"/>
              <a:gd name="T183" fmla="*/ 378 h 3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56" h="378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78" y="12"/>
                </a:lnTo>
                <a:lnTo>
                  <a:pt x="78" y="24"/>
                </a:lnTo>
                <a:lnTo>
                  <a:pt x="84" y="24"/>
                </a:lnTo>
                <a:lnTo>
                  <a:pt x="84" y="30"/>
                </a:lnTo>
                <a:lnTo>
                  <a:pt x="108" y="30"/>
                </a:lnTo>
                <a:lnTo>
                  <a:pt x="108" y="36"/>
                </a:lnTo>
                <a:lnTo>
                  <a:pt x="126" y="36"/>
                </a:lnTo>
                <a:lnTo>
                  <a:pt x="126" y="48"/>
                </a:lnTo>
                <a:lnTo>
                  <a:pt x="126" y="60"/>
                </a:lnTo>
                <a:lnTo>
                  <a:pt x="180" y="60"/>
                </a:lnTo>
                <a:lnTo>
                  <a:pt x="180" y="78"/>
                </a:lnTo>
                <a:lnTo>
                  <a:pt x="186" y="78"/>
                </a:lnTo>
                <a:lnTo>
                  <a:pt x="186" y="90"/>
                </a:lnTo>
                <a:lnTo>
                  <a:pt x="192" y="90"/>
                </a:lnTo>
                <a:lnTo>
                  <a:pt x="192" y="102"/>
                </a:lnTo>
                <a:lnTo>
                  <a:pt x="198" y="102"/>
                </a:lnTo>
                <a:lnTo>
                  <a:pt x="198" y="108"/>
                </a:lnTo>
                <a:lnTo>
                  <a:pt x="210" y="108"/>
                </a:lnTo>
                <a:lnTo>
                  <a:pt x="210" y="120"/>
                </a:lnTo>
                <a:lnTo>
                  <a:pt x="300" y="120"/>
                </a:lnTo>
                <a:lnTo>
                  <a:pt x="300" y="132"/>
                </a:lnTo>
                <a:lnTo>
                  <a:pt x="336" y="132"/>
                </a:lnTo>
                <a:lnTo>
                  <a:pt x="336" y="144"/>
                </a:lnTo>
                <a:lnTo>
                  <a:pt x="372" y="144"/>
                </a:lnTo>
                <a:lnTo>
                  <a:pt x="372" y="150"/>
                </a:lnTo>
                <a:lnTo>
                  <a:pt x="396" y="150"/>
                </a:lnTo>
                <a:lnTo>
                  <a:pt x="396" y="156"/>
                </a:lnTo>
                <a:lnTo>
                  <a:pt x="408" y="156"/>
                </a:lnTo>
                <a:lnTo>
                  <a:pt x="408" y="168"/>
                </a:lnTo>
                <a:lnTo>
                  <a:pt x="408" y="180"/>
                </a:lnTo>
                <a:lnTo>
                  <a:pt x="456" y="180"/>
                </a:lnTo>
                <a:lnTo>
                  <a:pt x="456" y="192"/>
                </a:lnTo>
                <a:lnTo>
                  <a:pt x="462" y="192"/>
                </a:lnTo>
                <a:lnTo>
                  <a:pt x="462" y="204"/>
                </a:lnTo>
                <a:lnTo>
                  <a:pt x="474" y="204"/>
                </a:lnTo>
                <a:lnTo>
                  <a:pt x="474" y="210"/>
                </a:lnTo>
                <a:lnTo>
                  <a:pt x="516" y="210"/>
                </a:lnTo>
                <a:lnTo>
                  <a:pt x="516" y="222"/>
                </a:lnTo>
                <a:lnTo>
                  <a:pt x="516" y="240"/>
                </a:lnTo>
                <a:lnTo>
                  <a:pt x="546" y="240"/>
                </a:lnTo>
                <a:lnTo>
                  <a:pt x="546" y="252"/>
                </a:lnTo>
                <a:lnTo>
                  <a:pt x="558" y="252"/>
                </a:lnTo>
                <a:lnTo>
                  <a:pt x="558" y="264"/>
                </a:lnTo>
                <a:lnTo>
                  <a:pt x="570" y="264"/>
                </a:lnTo>
                <a:lnTo>
                  <a:pt x="570" y="270"/>
                </a:lnTo>
                <a:lnTo>
                  <a:pt x="576" y="270"/>
                </a:lnTo>
                <a:lnTo>
                  <a:pt x="576" y="282"/>
                </a:lnTo>
                <a:lnTo>
                  <a:pt x="624" y="282"/>
                </a:lnTo>
                <a:lnTo>
                  <a:pt x="624" y="294"/>
                </a:lnTo>
                <a:lnTo>
                  <a:pt x="720" y="294"/>
                </a:lnTo>
                <a:lnTo>
                  <a:pt x="720" y="312"/>
                </a:lnTo>
                <a:lnTo>
                  <a:pt x="744" y="312"/>
                </a:lnTo>
                <a:lnTo>
                  <a:pt x="744" y="324"/>
                </a:lnTo>
                <a:lnTo>
                  <a:pt x="990" y="324"/>
                </a:lnTo>
                <a:lnTo>
                  <a:pt x="990" y="348"/>
                </a:lnTo>
                <a:lnTo>
                  <a:pt x="1056" y="348"/>
                </a:lnTo>
                <a:lnTo>
                  <a:pt x="1056" y="378"/>
                </a:ln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50" name="Freeform 70"/>
          <p:cNvSpPr>
            <a:spLocks/>
          </p:cNvSpPr>
          <p:nvPr/>
        </p:nvSpPr>
        <p:spPr bwMode="gray">
          <a:xfrm>
            <a:off x="1839913" y="2339975"/>
            <a:ext cx="352425" cy="782638"/>
          </a:xfrm>
          <a:custGeom>
            <a:avLst/>
            <a:gdLst>
              <a:gd name="T0" fmla="*/ 0 w 222"/>
              <a:gd name="T1" fmla="*/ 0 h 516"/>
              <a:gd name="T2" fmla="*/ 2147483646 w 222"/>
              <a:gd name="T3" fmla="*/ 0 h 516"/>
              <a:gd name="T4" fmla="*/ 2147483646 w 222"/>
              <a:gd name="T5" fmla="*/ 2147483646 h 516"/>
              <a:gd name="T6" fmla="*/ 2147483646 w 222"/>
              <a:gd name="T7" fmla="*/ 2147483646 h 516"/>
              <a:gd name="T8" fmla="*/ 2147483646 w 222"/>
              <a:gd name="T9" fmla="*/ 2147483646 h 516"/>
              <a:gd name="T10" fmla="*/ 2147483646 w 222"/>
              <a:gd name="T11" fmla="*/ 2147483646 h 516"/>
              <a:gd name="T12" fmla="*/ 2147483646 w 222"/>
              <a:gd name="T13" fmla="*/ 2147483646 h 516"/>
              <a:gd name="T14" fmla="*/ 2147483646 w 222"/>
              <a:gd name="T15" fmla="*/ 2147483646 h 516"/>
              <a:gd name="T16" fmla="*/ 2147483646 w 222"/>
              <a:gd name="T17" fmla="*/ 2147483646 h 516"/>
              <a:gd name="T18" fmla="*/ 2147483646 w 222"/>
              <a:gd name="T19" fmla="*/ 2147483646 h 516"/>
              <a:gd name="T20" fmla="*/ 2147483646 w 222"/>
              <a:gd name="T21" fmla="*/ 2147483646 h 516"/>
              <a:gd name="T22" fmla="*/ 2147483646 w 222"/>
              <a:gd name="T23" fmla="*/ 2147483646 h 516"/>
              <a:gd name="T24" fmla="*/ 2147483646 w 222"/>
              <a:gd name="T25" fmla="*/ 2147483646 h 516"/>
              <a:gd name="T26" fmla="*/ 2147483646 w 222"/>
              <a:gd name="T27" fmla="*/ 2147483646 h 516"/>
              <a:gd name="T28" fmla="*/ 2147483646 w 222"/>
              <a:gd name="T29" fmla="*/ 2147483646 h 516"/>
              <a:gd name="T30" fmla="*/ 2147483646 w 222"/>
              <a:gd name="T31" fmla="*/ 2147483646 h 516"/>
              <a:gd name="T32" fmla="*/ 2147483646 w 222"/>
              <a:gd name="T33" fmla="*/ 2147483646 h 516"/>
              <a:gd name="T34" fmla="*/ 2147483646 w 222"/>
              <a:gd name="T35" fmla="*/ 2147483646 h 516"/>
              <a:gd name="T36" fmla="*/ 2147483646 w 222"/>
              <a:gd name="T37" fmla="*/ 2147483646 h 516"/>
              <a:gd name="T38" fmla="*/ 2147483646 w 222"/>
              <a:gd name="T39" fmla="*/ 2147483646 h 516"/>
              <a:gd name="T40" fmla="*/ 2147483646 w 222"/>
              <a:gd name="T41" fmla="*/ 2147483646 h 516"/>
              <a:gd name="T42" fmla="*/ 2147483646 w 222"/>
              <a:gd name="T43" fmla="*/ 2147483646 h 516"/>
              <a:gd name="T44" fmla="*/ 2147483646 w 222"/>
              <a:gd name="T45" fmla="*/ 2147483646 h 516"/>
              <a:gd name="T46" fmla="*/ 2147483646 w 222"/>
              <a:gd name="T47" fmla="*/ 2147483646 h 516"/>
              <a:gd name="T48" fmla="*/ 2147483646 w 222"/>
              <a:gd name="T49" fmla="*/ 2147483646 h 516"/>
              <a:gd name="T50" fmla="*/ 2147483646 w 222"/>
              <a:gd name="T51" fmla="*/ 2147483646 h 516"/>
              <a:gd name="T52" fmla="*/ 2147483646 w 222"/>
              <a:gd name="T53" fmla="*/ 2147483646 h 516"/>
              <a:gd name="T54" fmla="*/ 2147483646 w 222"/>
              <a:gd name="T55" fmla="*/ 2147483646 h 516"/>
              <a:gd name="T56" fmla="*/ 2147483646 w 222"/>
              <a:gd name="T57" fmla="*/ 2147483646 h 516"/>
              <a:gd name="T58" fmla="*/ 2147483646 w 222"/>
              <a:gd name="T59" fmla="*/ 2147483646 h 516"/>
              <a:gd name="T60" fmla="*/ 2147483646 w 222"/>
              <a:gd name="T61" fmla="*/ 2147483646 h 516"/>
              <a:gd name="T62" fmla="*/ 2147483646 w 222"/>
              <a:gd name="T63" fmla="*/ 2147483646 h 516"/>
              <a:gd name="T64" fmla="*/ 2147483646 w 222"/>
              <a:gd name="T65" fmla="*/ 2147483646 h 516"/>
              <a:gd name="T66" fmla="*/ 2147483646 w 222"/>
              <a:gd name="T67" fmla="*/ 2147483646 h 516"/>
              <a:gd name="T68" fmla="*/ 2147483646 w 222"/>
              <a:gd name="T69" fmla="*/ 2147483646 h 516"/>
              <a:gd name="T70" fmla="*/ 2147483646 w 222"/>
              <a:gd name="T71" fmla="*/ 2147483646 h 516"/>
              <a:gd name="T72" fmla="*/ 2147483646 w 222"/>
              <a:gd name="T73" fmla="*/ 2147483646 h 516"/>
              <a:gd name="T74" fmla="*/ 2147483646 w 222"/>
              <a:gd name="T75" fmla="*/ 2147483646 h 516"/>
              <a:gd name="T76" fmla="*/ 2147483646 w 222"/>
              <a:gd name="T77" fmla="*/ 2147483646 h 516"/>
              <a:gd name="T78" fmla="*/ 2147483646 w 222"/>
              <a:gd name="T79" fmla="*/ 2147483646 h 516"/>
              <a:gd name="T80" fmla="*/ 2147483646 w 222"/>
              <a:gd name="T81" fmla="*/ 2147483646 h 516"/>
              <a:gd name="T82" fmla="*/ 2147483646 w 222"/>
              <a:gd name="T83" fmla="*/ 2147483646 h 516"/>
              <a:gd name="T84" fmla="*/ 2147483646 w 222"/>
              <a:gd name="T85" fmla="*/ 2147483646 h 516"/>
              <a:gd name="T86" fmla="*/ 2147483646 w 222"/>
              <a:gd name="T87" fmla="*/ 2147483646 h 516"/>
              <a:gd name="T88" fmla="*/ 2147483646 w 222"/>
              <a:gd name="T89" fmla="*/ 2147483646 h 516"/>
              <a:gd name="T90" fmla="*/ 2147483646 w 222"/>
              <a:gd name="T91" fmla="*/ 2147483646 h 516"/>
              <a:gd name="T92" fmla="*/ 2147483646 w 222"/>
              <a:gd name="T93" fmla="*/ 2147483646 h 516"/>
              <a:gd name="T94" fmla="*/ 2147483646 w 222"/>
              <a:gd name="T95" fmla="*/ 2147483646 h 516"/>
              <a:gd name="T96" fmla="*/ 2147483646 w 222"/>
              <a:gd name="T97" fmla="*/ 2147483646 h 516"/>
              <a:gd name="T98" fmla="*/ 2147483646 w 222"/>
              <a:gd name="T99" fmla="*/ 2147483646 h 516"/>
              <a:gd name="T100" fmla="*/ 2147483646 w 222"/>
              <a:gd name="T101" fmla="*/ 2147483646 h 516"/>
              <a:gd name="T102" fmla="*/ 2147483646 w 222"/>
              <a:gd name="T103" fmla="*/ 2147483646 h 516"/>
              <a:gd name="T104" fmla="*/ 2147483646 w 222"/>
              <a:gd name="T105" fmla="*/ 2147483646 h 516"/>
              <a:gd name="T106" fmla="*/ 2147483646 w 222"/>
              <a:gd name="T107" fmla="*/ 2147483646 h 516"/>
              <a:gd name="T108" fmla="*/ 2147483646 w 222"/>
              <a:gd name="T109" fmla="*/ 2147483646 h 516"/>
              <a:gd name="T110" fmla="*/ 2147483646 w 222"/>
              <a:gd name="T111" fmla="*/ 2147483646 h 516"/>
              <a:gd name="T112" fmla="*/ 2147483646 w 222"/>
              <a:gd name="T113" fmla="*/ 2147483646 h 516"/>
              <a:gd name="T114" fmla="*/ 2147483646 w 222"/>
              <a:gd name="T115" fmla="*/ 2147483646 h 516"/>
              <a:gd name="T116" fmla="*/ 2147483646 w 222"/>
              <a:gd name="T117" fmla="*/ 2147483646 h 516"/>
              <a:gd name="T118" fmla="*/ 2147483646 w 222"/>
              <a:gd name="T119" fmla="*/ 2147483646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2"/>
              <a:gd name="T181" fmla="*/ 0 h 516"/>
              <a:gd name="T182" fmla="*/ 222 w 222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2" h="51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54"/>
                </a:lnTo>
                <a:lnTo>
                  <a:pt x="18" y="54"/>
                </a:lnTo>
                <a:lnTo>
                  <a:pt x="18" y="72"/>
                </a:lnTo>
                <a:lnTo>
                  <a:pt x="24" y="72"/>
                </a:lnTo>
                <a:lnTo>
                  <a:pt x="24" y="84"/>
                </a:lnTo>
                <a:lnTo>
                  <a:pt x="36" y="84"/>
                </a:lnTo>
                <a:lnTo>
                  <a:pt x="36" y="90"/>
                </a:lnTo>
                <a:lnTo>
                  <a:pt x="36" y="102"/>
                </a:lnTo>
                <a:lnTo>
                  <a:pt x="42" y="102"/>
                </a:lnTo>
                <a:lnTo>
                  <a:pt x="42" y="132"/>
                </a:lnTo>
                <a:lnTo>
                  <a:pt x="54" y="132"/>
                </a:lnTo>
                <a:lnTo>
                  <a:pt x="54" y="144"/>
                </a:lnTo>
                <a:lnTo>
                  <a:pt x="60" y="144"/>
                </a:lnTo>
                <a:lnTo>
                  <a:pt x="60" y="156"/>
                </a:lnTo>
                <a:lnTo>
                  <a:pt x="66" y="156"/>
                </a:lnTo>
                <a:lnTo>
                  <a:pt x="66" y="162"/>
                </a:lnTo>
                <a:lnTo>
                  <a:pt x="78" y="162"/>
                </a:lnTo>
                <a:lnTo>
                  <a:pt x="78" y="168"/>
                </a:lnTo>
                <a:lnTo>
                  <a:pt x="84" y="168"/>
                </a:lnTo>
                <a:lnTo>
                  <a:pt x="84" y="180"/>
                </a:lnTo>
                <a:lnTo>
                  <a:pt x="90" y="180"/>
                </a:lnTo>
                <a:lnTo>
                  <a:pt x="90" y="192"/>
                </a:lnTo>
                <a:lnTo>
                  <a:pt x="102" y="192"/>
                </a:lnTo>
                <a:lnTo>
                  <a:pt x="102" y="210"/>
                </a:lnTo>
                <a:lnTo>
                  <a:pt x="102" y="222"/>
                </a:lnTo>
                <a:lnTo>
                  <a:pt x="120" y="222"/>
                </a:lnTo>
                <a:lnTo>
                  <a:pt x="120" y="234"/>
                </a:lnTo>
                <a:lnTo>
                  <a:pt x="120" y="240"/>
                </a:lnTo>
                <a:lnTo>
                  <a:pt x="138" y="240"/>
                </a:lnTo>
                <a:lnTo>
                  <a:pt x="138" y="282"/>
                </a:lnTo>
                <a:lnTo>
                  <a:pt x="144" y="282"/>
                </a:lnTo>
                <a:lnTo>
                  <a:pt x="144" y="300"/>
                </a:lnTo>
                <a:lnTo>
                  <a:pt x="150" y="300"/>
                </a:lnTo>
                <a:lnTo>
                  <a:pt x="150" y="330"/>
                </a:lnTo>
                <a:lnTo>
                  <a:pt x="156" y="330"/>
                </a:lnTo>
                <a:lnTo>
                  <a:pt x="156" y="348"/>
                </a:lnTo>
                <a:lnTo>
                  <a:pt x="162" y="348"/>
                </a:lnTo>
                <a:lnTo>
                  <a:pt x="162" y="372"/>
                </a:lnTo>
                <a:lnTo>
                  <a:pt x="168" y="372"/>
                </a:lnTo>
                <a:lnTo>
                  <a:pt x="168" y="390"/>
                </a:lnTo>
                <a:lnTo>
                  <a:pt x="174" y="390"/>
                </a:lnTo>
                <a:lnTo>
                  <a:pt x="174" y="396"/>
                </a:lnTo>
                <a:lnTo>
                  <a:pt x="180" y="396"/>
                </a:lnTo>
                <a:lnTo>
                  <a:pt x="180" y="426"/>
                </a:lnTo>
                <a:lnTo>
                  <a:pt x="192" y="426"/>
                </a:lnTo>
                <a:lnTo>
                  <a:pt x="192" y="438"/>
                </a:lnTo>
                <a:lnTo>
                  <a:pt x="192" y="468"/>
                </a:lnTo>
                <a:lnTo>
                  <a:pt x="198" y="468"/>
                </a:lnTo>
                <a:lnTo>
                  <a:pt x="198" y="480"/>
                </a:lnTo>
                <a:lnTo>
                  <a:pt x="204" y="480"/>
                </a:lnTo>
                <a:lnTo>
                  <a:pt x="204" y="492"/>
                </a:lnTo>
                <a:lnTo>
                  <a:pt x="210" y="492"/>
                </a:lnTo>
                <a:lnTo>
                  <a:pt x="210" y="504"/>
                </a:lnTo>
                <a:lnTo>
                  <a:pt x="210" y="510"/>
                </a:lnTo>
                <a:lnTo>
                  <a:pt x="222" y="510"/>
                </a:lnTo>
                <a:lnTo>
                  <a:pt x="222" y="516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51" name="Freeform 71"/>
          <p:cNvSpPr>
            <a:spLocks/>
          </p:cNvSpPr>
          <p:nvPr/>
        </p:nvSpPr>
        <p:spPr bwMode="gray">
          <a:xfrm>
            <a:off x="2192338" y="3122613"/>
            <a:ext cx="438150" cy="554037"/>
          </a:xfrm>
          <a:custGeom>
            <a:avLst/>
            <a:gdLst>
              <a:gd name="T0" fmla="*/ 0 w 276"/>
              <a:gd name="T1" fmla="*/ 0 h 366"/>
              <a:gd name="T2" fmla="*/ 2147483646 w 276"/>
              <a:gd name="T3" fmla="*/ 0 h 366"/>
              <a:gd name="T4" fmla="*/ 2147483646 w 276"/>
              <a:gd name="T5" fmla="*/ 2147483646 h 366"/>
              <a:gd name="T6" fmla="*/ 2147483646 w 276"/>
              <a:gd name="T7" fmla="*/ 2147483646 h 366"/>
              <a:gd name="T8" fmla="*/ 2147483646 w 276"/>
              <a:gd name="T9" fmla="*/ 2147483646 h 366"/>
              <a:gd name="T10" fmla="*/ 2147483646 w 276"/>
              <a:gd name="T11" fmla="*/ 2147483646 h 366"/>
              <a:gd name="T12" fmla="*/ 2147483646 w 276"/>
              <a:gd name="T13" fmla="*/ 2147483646 h 366"/>
              <a:gd name="T14" fmla="*/ 2147483646 w 276"/>
              <a:gd name="T15" fmla="*/ 2147483646 h 366"/>
              <a:gd name="T16" fmla="*/ 2147483646 w 276"/>
              <a:gd name="T17" fmla="*/ 2147483646 h 366"/>
              <a:gd name="T18" fmla="*/ 2147483646 w 276"/>
              <a:gd name="T19" fmla="*/ 2147483646 h 366"/>
              <a:gd name="T20" fmla="*/ 2147483646 w 276"/>
              <a:gd name="T21" fmla="*/ 2147483646 h 366"/>
              <a:gd name="T22" fmla="*/ 2147483646 w 276"/>
              <a:gd name="T23" fmla="*/ 2147483646 h 366"/>
              <a:gd name="T24" fmla="*/ 2147483646 w 276"/>
              <a:gd name="T25" fmla="*/ 2147483646 h 366"/>
              <a:gd name="T26" fmla="*/ 2147483646 w 276"/>
              <a:gd name="T27" fmla="*/ 2147483646 h 366"/>
              <a:gd name="T28" fmla="*/ 2147483646 w 276"/>
              <a:gd name="T29" fmla="*/ 2147483646 h 366"/>
              <a:gd name="T30" fmla="*/ 2147483646 w 276"/>
              <a:gd name="T31" fmla="*/ 2147483646 h 366"/>
              <a:gd name="T32" fmla="*/ 2147483646 w 276"/>
              <a:gd name="T33" fmla="*/ 2147483646 h 366"/>
              <a:gd name="T34" fmla="*/ 2147483646 w 276"/>
              <a:gd name="T35" fmla="*/ 2147483646 h 366"/>
              <a:gd name="T36" fmla="*/ 2147483646 w 276"/>
              <a:gd name="T37" fmla="*/ 2147483646 h 366"/>
              <a:gd name="T38" fmla="*/ 2147483646 w 276"/>
              <a:gd name="T39" fmla="*/ 2147483646 h 366"/>
              <a:gd name="T40" fmla="*/ 2147483646 w 276"/>
              <a:gd name="T41" fmla="*/ 2147483646 h 366"/>
              <a:gd name="T42" fmla="*/ 2147483646 w 276"/>
              <a:gd name="T43" fmla="*/ 2147483646 h 366"/>
              <a:gd name="T44" fmla="*/ 2147483646 w 276"/>
              <a:gd name="T45" fmla="*/ 2147483646 h 366"/>
              <a:gd name="T46" fmla="*/ 2147483646 w 276"/>
              <a:gd name="T47" fmla="*/ 2147483646 h 366"/>
              <a:gd name="T48" fmla="*/ 2147483646 w 276"/>
              <a:gd name="T49" fmla="*/ 2147483646 h 366"/>
              <a:gd name="T50" fmla="*/ 2147483646 w 276"/>
              <a:gd name="T51" fmla="*/ 2147483646 h 366"/>
              <a:gd name="T52" fmla="*/ 2147483646 w 276"/>
              <a:gd name="T53" fmla="*/ 2147483646 h 366"/>
              <a:gd name="T54" fmla="*/ 2147483646 w 276"/>
              <a:gd name="T55" fmla="*/ 2147483646 h 366"/>
              <a:gd name="T56" fmla="*/ 2147483646 w 276"/>
              <a:gd name="T57" fmla="*/ 2147483646 h 366"/>
              <a:gd name="T58" fmla="*/ 2147483646 w 276"/>
              <a:gd name="T59" fmla="*/ 2147483646 h 366"/>
              <a:gd name="T60" fmla="*/ 2147483646 w 276"/>
              <a:gd name="T61" fmla="*/ 2147483646 h 366"/>
              <a:gd name="T62" fmla="*/ 2147483646 w 276"/>
              <a:gd name="T63" fmla="*/ 2147483646 h 366"/>
              <a:gd name="T64" fmla="*/ 2147483646 w 276"/>
              <a:gd name="T65" fmla="*/ 2147483646 h 366"/>
              <a:gd name="T66" fmla="*/ 2147483646 w 276"/>
              <a:gd name="T67" fmla="*/ 2147483646 h 366"/>
              <a:gd name="T68" fmla="*/ 2147483646 w 276"/>
              <a:gd name="T69" fmla="*/ 2147483646 h 366"/>
              <a:gd name="T70" fmla="*/ 2147483646 w 276"/>
              <a:gd name="T71" fmla="*/ 2147483646 h 366"/>
              <a:gd name="T72" fmla="*/ 2147483646 w 276"/>
              <a:gd name="T73" fmla="*/ 2147483646 h 366"/>
              <a:gd name="T74" fmla="*/ 2147483646 w 276"/>
              <a:gd name="T75" fmla="*/ 2147483646 h 366"/>
              <a:gd name="T76" fmla="*/ 2147483646 w 276"/>
              <a:gd name="T77" fmla="*/ 2147483646 h 366"/>
              <a:gd name="T78" fmla="*/ 2147483646 w 276"/>
              <a:gd name="T79" fmla="*/ 2147483646 h 366"/>
              <a:gd name="T80" fmla="*/ 2147483646 w 276"/>
              <a:gd name="T81" fmla="*/ 2147483646 h 366"/>
              <a:gd name="T82" fmla="*/ 2147483646 w 276"/>
              <a:gd name="T83" fmla="*/ 2147483646 h 366"/>
              <a:gd name="T84" fmla="*/ 2147483646 w 276"/>
              <a:gd name="T85" fmla="*/ 2147483646 h 366"/>
              <a:gd name="T86" fmla="*/ 2147483646 w 276"/>
              <a:gd name="T87" fmla="*/ 2147483646 h 366"/>
              <a:gd name="T88" fmla="*/ 2147483646 w 276"/>
              <a:gd name="T89" fmla="*/ 2147483646 h 366"/>
              <a:gd name="T90" fmla="*/ 2147483646 w 276"/>
              <a:gd name="T91" fmla="*/ 2147483646 h 366"/>
              <a:gd name="T92" fmla="*/ 2147483646 w 276"/>
              <a:gd name="T93" fmla="*/ 2147483646 h 366"/>
              <a:gd name="T94" fmla="*/ 2147483646 w 276"/>
              <a:gd name="T95" fmla="*/ 2147483646 h 366"/>
              <a:gd name="T96" fmla="*/ 2147483646 w 276"/>
              <a:gd name="T97" fmla="*/ 2147483646 h 366"/>
              <a:gd name="T98" fmla="*/ 2147483646 w 276"/>
              <a:gd name="T99" fmla="*/ 2147483646 h 366"/>
              <a:gd name="T100" fmla="*/ 2147483646 w 276"/>
              <a:gd name="T101" fmla="*/ 2147483646 h 366"/>
              <a:gd name="T102" fmla="*/ 2147483646 w 276"/>
              <a:gd name="T103" fmla="*/ 2147483646 h 366"/>
              <a:gd name="T104" fmla="*/ 2147483646 w 276"/>
              <a:gd name="T105" fmla="*/ 2147483646 h 366"/>
              <a:gd name="T106" fmla="*/ 2147483646 w 276"/>
              <a:gd name="T107" fmla="*/ 2147483646 h 366"/>
              <a:gd name="T108" fmla="*/ 2147483646 w 276"/>
              <a:gd name="T109" fmla="*/ 2147483646 h 366"/>
              <a:gd name="T110" fmla="*/ 2147483646 w 276"/>
              <a:gd name="T111" fmla="*/ 2147483646 h 366"/>
              <a:gd name="T112" fmla="*/ 2147483646 w 276"/>
              <a:gd name="T113" fmla="*/ 2147483646 h 366"/>
              <a:gd name="T114" fmla="*/ 2147483646 w 276"/>
              <a:gd name="T115" fmla="*/ 2147483646 h 366"/>
              <a:gd name="T116" fmla="*/ 2147483646 w 276"/>
              <a:gd name="T117" fmla="*/ 2147483646 h 366"/>
              <a:gd name="T118" fmla="*/ 2147483646 w 276"/>
              <a:gd name="T119" fmla="*/ 2147483646 h 3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6"/>
              <a:gd name="T181" fmla="*/ 0 h 366"/>
              <a:gd name="T182" fmla="*/ 276 w 276"/>
              <a:gd name="T183" fmla="*/ 366 h 3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6" h="366">
                <a:moveTo>
                  <a:pt x="0" y="0"/>
                </a:moveTo>
                <a:lnTo>
                  <a:pt x="6" y="0"/>
                </a:lnTo>
                <a:lnTo>
                  <a:pt x="6" y="12"/>
                </a:lnTo>
                <a:lnTo>
                  <a:pt x="12" y="12"/>
                </a:lnTo>
                <a:lnTo>
                  <a:pt x="12" y="24"/>
                </a:lnTo>
                <a:lnTo>
                  <a:pt x="18" y="24"/>
                </a:lnTo>
                <a:lnTo>
                  <a:pt x="18" y="42"/>
                </a:lnTo>
                <a:lnTo>
                  <a:pt x="24" y="42"/>
                </a:lnTo>
                <a:lnTo>
                  <a:pt x="24" y="54"/>
                </a:lnTo>
                <a:lnTo>
                  <a:pt x="30" y="54"/>
                </a:lnTo>
                <a:lnTo>
                  <a:pt x="30" y="60"/>
                </a:lnTo>
                <a:lnTo>
                  <a:pt x="36" y="60"/>
                </a:lnTo>
                <a:lnTo>
                  <a:pt x="36" y="72"/>
                </a:lnTo>
                <a:lnTo>
                  <a:pt x="42" y="72"/>
                </a:lnTo>
                <a:lnTo>
                  <a:pt x="42" y="84"/>
                </a:lnTo>
                <a:lnTo>
                  <a:pt x="54" y="84"/>
                </a:lnTo>
                <a:lnTo>
                  <a:pt x="54" y="108"/>
                </a:lnTo>
                <a:lnTo>
                  <a:pt x="60" y="108"/>
                </a:lnTo>
                <a:lnTo>
                  <a:pt x="60" y="132"/>
                </a:lnTo>
                <a:lnTo>
                  <a:pt x="60" y="138"/>
                </a:lnTo>
                <a:lnTo>
                  <a:pt x="66" y="138"/>
                </a:lnTo>
                <a:lnTo>
                  <a:pt x="66" y="150"/>
                </a:lnTo>
                <a:lnTo>
                  <a:pt x="78" y="150"/>
                </a:lnTo>
                <a:lnTo>
                  <a:pt x="78" y="162"/>
                </a:lnTo>
                <a:lnTo>
                  <a:pt x="84" y="162"/>
                </a:lnTo>
                <a:lnTo>
                  <a:pt x="84" y="168"/>
                </a:lnTo>
                <a:lnTo>
                  <a:pt x="90" y="168"/>
                </a:lnTo>
                <a:lnTo>
                  <a:pt x="90" y="180"/>
                </a:lnTo>
                <a:lnTo>
                  <a:pt x="114" y="180"/>
                </a:lnTo>
                <a:lnTo>
                  <a:pt x="114" y="192"/>
                </a:lnTo>
                <a:lnTo>
                  <a:pt x="114" y="204"/>
                </a:lnTo>
                <a:lnTo>
                  <a:pt x="126" y="204"/>
                </a:lnTo>
                <a:lnTo>
                  <a:pt x="126" y="216"/>
                </a:lnTo>
                <a:lnTo>
                  <a:pt x="132" y="216"/>
                </a:lnTo>
                <a:lnTo>
                  <a:pt x="132" y="240"/>
                </a:lnTo>
                <a:lnTo>
                  <a:pt x="132" y="252"/>
                </a:lnTo>
                <a:lnTo>
                  <a:pt x="162" y="252"/>
                </a:lnTo>
                <a:lnTo>
                  <a:pt x="162" y="258"/>
                </a:lnTo>
                <a:lnTo>
                  <a:pt x="174" y="258"/>
                </a:lnTo>
                <a:lnTo>
                  <a:pt x="174" y="270"/>
                </a:lnTo>
                <a:lnTo>
                  <a:pt x="180" y="270"/>
                </a:lnTo>
                <a:lnTo>
                  <a:pt x="180" y="282"/>
                </a:lnTo>
                <a:lnTo>
                  <a:pt x="186" y="282"/>
                </a:lnTo>
                <a:lnTo>
                  <a:pt x="186" y="288"/>
                </a:lnTo>
                <a:lnTo>
                  <a:pt x="192" y="288"/>
                </a:lnTo>
                <a:lnTo>
                  <a:pt x="192" y="300"/>
                </a:lnTo>
                <a:lnTo>
                  <a:pt x="198" y="300"/>
                </a:lnTo>
                <a:lnTo>
                  <a:pt x="198" y="312"/>
                </a:lnTo>
                <a:lnTo>
                  <a:pt x="204" y="312"/>
                </a:lnTo>
                <a:lnTo>
                  <a:pt x="204" y="324"/>
                </a:lnTo>
                <a:lnTo>
                  <a:pt x="216" y="324"/>
                </a:lnTo>
                <a:lnTo>
                  <a:pt x="216" y="330"/>
                </a:lnTo>
                <a:lnTo>
                  <a:pt x="228" y="330"/>
                </a:lnTo>
                <a:lnTo>
                  <a:pt x="228" y="336"/>
                </a:lnTo>
                <a:lnTo>
                  <a:pt x="240" y="336"/>
                </a:lnTo>
                <a:lnTo>
                  <a:pt x="240" y="348"/>
                </a:lnTo>
                <a:lnTo>
                  <a:pt x="264" y="348"/>
                </a:lnTo>
                <a:lnTo>
                  <a:pt x="264" y="360"/>
                </a:lnTo>
                <a:lnTo>
                  <a:pt x="276" y="360"/>
                </a:lnTo>
                <a:lnTo>
                  <a:pt x="276" y="366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52" name="Freeform 72"/>
          <p:cNvSpPr>
            <a:spLocks/>
          </p:cNvSpPr>
          <p:nvPr/>
        </p:nvSpPr>
        <p:spPr bwMode="gray">
          <a:xfrm>
            <a:off x="2630488" y="3676650"/>
            <a:ext cx="514350" cy="582613"/>
          </a:xfrm>
          <a:custGeom>
            <a:avLst/>
            <a:gdLst>
              <a:gd name="T0" fmla="*/ 0 w 324"/>
              <a:gd name="T1" fmla="*/ 0 h 384"/>
              <a:gd name="T2" fmla="*/ 2147483646 w 324"/>
              <a:gd name="T3" fmla="*/ 0 h 384"/>
              <a:gd name="T4" fmla="*/ 2147483646 w 324"/>
              <a:gd name="T5" fmla="*/ 2147483646 h 384"/>
              <a:gd name="T6" fmla="*/ 2147483646 w 324"/>
              <a:gd name="T7" fmla="*/ 2147483646 h 384"/>
              <a:gd name="T8" fmla="*/ 2147483646 w 324"/>
              <a:gd name="T9" fmla="*/ 2147483646 h 384"/>
              <a:gd name="T10" fmla="*/ 2147483646 w 324"/>
              <a:gd name="T11" fmla="*/ 2147483646 h 384"/>
              <a:gd name="T12" fmla="*/ 2147483646 w 324"/>
              <a:gd name="T13" fmla="*/ 2147483646 h 384"/>
              <a:gd name="T14" fmla="*/ 2147483646 w 324"/>
              <a:gd name="T15" fmla="*/ 2147483646 h 384"/>
              <a:gd name="T16" fmla="*/ 2147483646 w 324"/>
              <a:gd name="T17" fmla="*/ 2147483646 h 384"/>
              <a:gd name="T18" fmla="*/ 2147483646 w 324"/>
              <a:gd name="T19" fmla="*/ 2147483646 h 384"/>
              <a:gd name="T20" fmla="*/ 2147483646 w 324"/>
              <a:gd name="T21" fmla="*/ 2147483646 h 384"/>
              <a:gd name="T22" fmla="*/ 2147483646 w 324"/>
              <a:gd name="T23" fmla="*/ 2147483646 h 384"/>
              <a:gd name="T24" fmla="*/ 2147483646 w 324"/>
              <a:gd name="T25" fmla="*/ 2147483646 h 384"/>
              <a:gd name="T26" fmla="*/ 2147483646 w 324"/>
              <a:gd name="T27" fmla="*/ 2147483646 h 384"/>
              <a:gd name="T28" fmla="*/ 2147483646 w 324"/>
              <a:gd name="T29" fmla="*/ 2147483646 h 384"/>
              <a:gd name="T30" fmla="*/ 2147483646 w 324"/>
              <a:gd name="T31" fmla="*/ 2147483646 h 384"/>
              <a:gd name="T32" fmla="*/ 2147483646 w 324"/>
              <a:gd name="T33" fmla="*/ 2147483646 h 384"/>
              <a:gd name="T34" fmla="*/ 2147483646 w 324"/>
              <a:gd name="T35" fmla="*/ 2147483646 h 384"/>
              <a:gd name="T36" fmla="*/ 2147483646 w 324"/>
              <a:gd name="T37" fmla="*/ 2147483646 h 384"/>
              <a:gd name="T38" fmla="*/ 2147483646 w 324"/>
              <a:gd name="T39" fmla="*/ 2147483646 h 384"/>
              <a:gd name="T40" fmla="*/ 2147483646 w 324"/>
              <a:gd name="T41" fmla="*/ 2147483646 h 384"/>
              <a:gd name="T42" fmla="*/ 2147483646 w 324"/>
              <a:gd name="T43" fmla="*/ 2147483646 h 384"/>
              <a:gd name="T44" fmla="*/ 2147483646 w 324"/>
              <a:gd name="T45" fmla="*/ 2147483646 h 384"/>
              <a:gd name="T46" fmla="*/ 2147483646 w 324"/>
              <a:gd name="T47" fmla="*/ 2147483646 h 384"/>
              <a:gd name="T48" fmla="*/ 2147483646 w 324"/>
              <a:gd name="T49" fmla="*/ 2147483646 h 384"/>
              <a:gd name="T50" fmla="*/ 2147483646 w 324"/>
              <a:gd name="T51" fmla="*/ 2147483646 h 384"/>
              <a:gd name="T52" fmla="*/ 2147483646 w 324"/>
              <a:gd name="T53" fmla="*/ 2147483646 h 384"/>
              <a:gd name="T54" fmla="*/ 2147483646 w 324"/>
              <a:gd name="T55" fmla="*/ 2147483646 h 384"/>
              <a:gd name="T56" fmla="*/ 2147483646 w 324"/>
              <a:gd name="T57" fmla="*/ 2147483646 h 384"/>
              <a:gd name="T58" fmla="*/ 2147483646 w 324"/>
              <a:gd name="T59" fmla="*/ 2147483646 h 384"/>
              <a:gd name="T60" fmla="*/ 2147483646 w 324"/>
              <a:gd name="T61" fmla="*/ 2147483646 h 384"/>
              <a:gd name="T62" fmla="*/ 2147483646 w 324"/>
              <a:gd name="T63" fmla="*/ 2147483646 h 384"/>
              <a:gd name="T64" fmla="*/ 2147483646 w 324"/>
              <a:gd name="T65" fmla="*/ 2147483646 h 384"/>
              <a:gd name="T66" fmla="*/ 2147483646 w 324"/>
              <a:gd name="T67" fmla="*/ 2147483646 h 384"/>
              <a:gd name="T68" fmla="*/ 2147483646 w 324"/>
              <a:gd name="T69" fmla="*/ 2147483646 h 384"/>
              <a:gd name="T70" fmla="*/ 2147483646 w 324"/>
              <a:gd name="T71" fmla="*/ 2147483646 h 384"/>
              <a:gd name="T72" fmla="*/ 2147483646 w 324"/>
              <a:gd name="T73" fmla="*/ 2147483646 h 384"/>
              <a:gd name="T74" fmla="*/ 2147483646 w 324"/>
              <a:gd name="T75" fmla="*/ 2147483646 h 384"/>
              <a:gd name="T76" fmla="*/ 2147483646 w 324"/>
              <a:gd name="T77" fmla="*/ 2147483646 h 384"/>
              <a:gd name="T78" fmla="*/ 2147483646 w 324"/>
              <a:gd name="T79" fmla="*/ 2147483646 h 384"/>
              <a:gd name="T80" fmla="*/ 2147483646 w 324"/>
              <a:gd name="T81" fmla="*/ 2147483646 h 384"/>
              <a:gd name="T82" fmla="*/ 2147483646 w 324"/>
              <a:gd name="T83" fmla="*/ 2147483646 h 384"/>
              <a:gd name="T84" fmla="*/ 2147483646 w 324"/>
              <a:gd name="T85" fmla="*/ 2147483646 h 384"/>
              <a:gd name="T86" fmla="*/ 2147483646 w 324"/>
              <a:gd name="T87" fmla="*/ 2147483646 h 384"/>
              <a:gd name="T88" fmla="*/ 2147483646 w 324"/>
              <a:gd name="T89" fmla="*/ 2147483646 h 384"/>
              <a:gd name="T90" fmla="*/ 2147483646 w 324"/>
              <a:gd name="T91" fmla="*/ 2147483646 h 384"/>
              <a:gd name="T92" fmla="*/ 2147483646 w 324"/>
              <a:gd name="T93" fmla="*/ 2147483646 h 384"/>
              <a:gd name="T94" fmla="*/ 2147483646 w 324"/>
              <a:gd name="T95" fmla="*/ 2147483646 h 384"/>
              <a:gd name="T96" fmla="*/ 2147483646 w 324"/>
              <a:gd name="T97" fmla="*/ 2147483646 h 384"/>
              <a:gd name="T98" fmla="*/ 2147483646 w 324"/>
              <a:gd name="T99" fmla="*/ 2147483646 h 384"/>
              <a:gd name="T100" fmla="*/ 2147483646 w 324"/>
              <a:gd name="T101" fmla="*/ 2147483646 h 384"/>
              <a:gd name="T102" fmla="*/ 2147483646 w 324"/>
              <a:gd name="T103" fmla="*/ 2147483646 h 384"/>
              <a:gd name="T104" fmla="*/ 2147483646 w 324"/>
              <a:gd name="T105" fmla="*/ 2147483646 h 384"/>
              <a:gd name="T106" fmla="*/ 2147483646 w 324"/>
              <a:gd name="T107" fmla="*/ 2147483646 h 384"/>
              <a:gd name="T108" fmla="*/ 2147483646 w 324"/>
              <a:gd name="T109" fmla="*/ 2147483646 h 384"/>
              <a:gd name="T110" fmla="*/ 2147483646 w 324"/>
              <a:gd name="T111" fmla="*/ 2147483646 h 384"/>
              <a:gd name="T112" fmla="*/ 2147483646 w 324"/>
              <a:gd name="T113" fmla="*/ 2147483646 h 384"/>
              <a:gd name="T114" fmla="*/ 2147483646 w 324"/>
              <a:gd name="T115" fmla="*/ 2147483646 h 384"/>
              <a:gd name="T116" fmla="*/ 2147483646 w 324"/>
              <a:gd name="T117" fmla="*/ 2147483646 h 384"/>
              <a:gd name="T118" fmla="*/ 2147483646 w 324"/>
              <a:gd name="T119" fmla="*/ 2147483646 h 384"/>
              <a:gd name="T120" fmla="*/ 2147483646 w 324"/>
              <a:gd name="T121" fmla="*/ 2147483646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4"/>
              <a:gd name="T184" fmla="*/ 0 h 384"/>
              <a:gd name="T185" fmla="*/ 324 w 324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4" h="384">
                <a:moveTo>
                  <a:pt x="0" y="0"/>
                </a:moveTo>
                <a:lnTo>
                  <a:pt x="18" y="0"/>
                </a:lnTo>
                <a:lnTo>
                  <a:pt x="18" y="12"/>
                </a:lnTo>
                <a:lnTo>
                  <a:pt x="42" y="12"/>
                </a:lnTo>
                <a:lnTo>
                  <a:pt x="42" y="24"/>
                </a:lnTo>
                <a:lnTo>
                  <a:pt x="54" y="24"/>
                </a:lnTo>
                <a:lnTo>
                  <a:pt x="54" y="36"/>
                </a:lnTo>
                <a:lnTo>
                  <a:pt x="96" y="36"/>
                </a:lnTo>
                <a:lnTo>
                  <a:pt x="96" y="54"/>
                </a:lnTo>
                <a:lnTo>
                  <a:pt x="102" y="54"/>
                </a:lnTo>
                <a:lnTo>
                  <a:pt x="102" y="66"/>
                </a:lnTo>
                <a:lnTo>
                  <a:pt x="108" y="66"/>
                </a:lnTo>
                <a:lnTo>
                  <a:pt x="108" y="78"/>
                </a:lnTo>
                <a:lnTo>
                  <a:pt x="114" y="78"/>
                </a:lnTo>
                <a:lnTo>
                  <a:pt x="114" y="90"/>
                </a:lnTo>
                <a:lnTo>
                  <a:pt x="120" y="90"/>
                </a:lnTo>
                <a:lnTo>
                  <a:pt x="120" y="102"/>
                </a:lnTo>
                <a:lnTo>
                  <a:pt x="126" y="102"/>
                </a:lnTo>
                <a:lnTo>
                  <a:pt x="126" y="114"/>
                </a:lnTo>
                <a:lnTo>
                  <a:pt x="138" y="114"/>
                </a:lnTo>
                <a:lnTo>
                  <a:pt x="138" y="120"/>
                </a:lnTo>
                <a:lnTo>
                  <a:pt x="156" y="120"/>
                </a:lnTo>
                <a:lnTo>
                  <a:pt x="156" y="132"/>
                </a:lnTo>
                <a:lnTo>
                  <a:pt x="162" y="132"/>
                </a:lnTo>
                <a:lnTo>
                  <a:pt x="162" y="144"/>
                </a:lnTo>
                <a:lnTo>
                  <a:pt x="174" y="144"/>
                </a:lnTo>
                <a:lnTo>
                  <a:pt x="174" y="156"/>
                </a:lnTo>
                <a:lnTo>
                  <a:pt x="192" y="156"/>
                </a:lnTo>
                <a:lnTo>
                  <a:pt x="192" y="162"/>
                </a:lnTo>
                <a:lnTo>
                  <a:pt x="204" y="162"/>
                </a:lnTo>
                <a:lnTo>
                  <a:pt x="204" y="186"/>
                </a:lnTo>
                <a:lnTo>
                  <a:pt x="210" y="186"/>
                </a:lnTo>
                <a:lnTo>
                  <a:pt x="210" y="192"/>
                </a:lnTo>
                <a:lnTo>
                  <a:pt x="222" y="192"/>
                </a:lnTo>
                <a:lnTo>
                  <a:pt x="222" y="198"/>
                </a:lnTo>
                <a:lnTo>
                  <a:pt x="222" y="222"/>
                </a:lnTo>
                <a:lnTo>
                  <a:pt x="234" y="222"/>
                </a:lnTo>
                <a:lnTo>
                  <a:pt x="234" y="240"/>
                </a:lnTo>
                <a:lnTo>
                  <a:pt x="246" y="240"/>
                </a:lnTo>
                <a:lnTo>
                  <a:pt x="246" y="264"/>
                </a:lnTo>
                <a:lnTo>
                  <a:pt x="252" y="264"/>
                </a:lnTo>
                <a:lnTo>
                  <a:pt x="252" y="276"/>
                </a:lnTo>
                <a:lnTo>
                  <a:pt x="264" y="276"/>
                </a:lnTo>
                <a:lnTo>
                  <a:pt x="264" y="282"/>
                </a:lnTo>
                <a:lnTo>
                  <a:pt x="270" y="282"/>
                </a:lnTo>
                <a:lnTo>
                  <a:pt x="270" y="294"/>
                </a:lnTo>
                <a:lnTo>
                  <a:pt x="282" y="294"/>
                </a:lnTo>
                <a:lnTo>
                  <a:pt x="282" y="306"/>
                </a:lnTo>
                <a:lnTo>
                  <a:pt x="294" y="306"/>
                </a:lnTo>
                <a:lnTo>
                  <a:pt x="294" y="312"/>
                </a:lnTo>
                <a:lnTo>
                  <a:pt x="300" y="312"/>
                </a:lnTo>
                <a:lnTo>
                  <a:pt x="300" y="330"/>
                </a:lnTo>
                <a:lnTo>
                  <a:pt x="300" y="342"/>
                </a:lnTo>
                <a:lnTo>
                  <a:pt x="306" y="342"/>
                </a:lnTo>
                <a:lnTo>
                  <a:pt x="306" y="354"/>
                </a:lnTo>
                <a:lnTo>
                  <a:pt x="312" y="354"/>
                </a:lnTo>
                <a:lnTo>
                  <a:pt x="312" y="366"/>
                </a:lnTo>
                <a:lnTo>
                  <a:pt x="312" y="372"/>
                </a:lnTo>
                <a:lnTo>
                  <a:pt x="324" y="372"/>
                </a:lnTo>
                <a:lnTo>
                  <a:pt x="324" y="384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53" name="Freeform 73"/>
          <p:cNvSpPr>
            <a:spLocks/>
          </p:cNvSpPr>
          <p:nvPr/>
        </p:nvSpPr>
        <p:spPr bwMode="gray">
          <a:xfrm>
            <a:off x="3144838" y="4259263"/>
            <a:ext cx="1676400" cy="571500"/>
          </a:xfrm>
          <a:custGeom>
            <a:avLst/>
            <a:gdLst>
              <a:gd name="T0" fmla="*/ 0 w 1056"/>
              <a:gd name="T1" fmla="*/ 0 h 378"/>
              <a:gd name="T2" fmla="*/ 2147483646 w 1056"/>
              <a:gd name="T3" fmla="*/ 0 h 378"/>
              <a:gd name="T4" fmla="*/ 2147483646 w 1056"/>
              <a:gd name="T5" fmla="*/ 2147483646 h 378"/>
              <a:gd name="T6" fmla="*/ 2147483646 w 1056"/>
              <a:gd name="T7" fmla="*/ 2147483646 h 378"/>
              <a:gd name="T8" fmla="*/ 2147483646 w 1056"/>
              <a:gd name="T9" fmla="*/ 2147483646 h 378"/>
              <a:gd name="T10" fmla="*/ 2147483646 w 1056"/>
              <a:gd name="T11" fmla="*/ 2147483646 h 378"/>
              <a:gd name="T12" fmla="*/ 2147483646 w 1056"/>
              <a:gd name="T13" fmla="*/ 2147483646 h 378"/>
              <a:gd name="T14" fmla="*/ 2147483646 w 1056"/>
              <a:gd name="T15" fmla="*/ 2147483646 h 378"/>
              <a:gd name="T16" fmla="*/ 2147483646 w 1056"/>
              <a:gd name="T17" fmla="*/ 2147483646 h 378"/>
              <a:gd name="T18" fmla="*/ 2147483646 w 1056"/>
              <a:gd name="T19" fmla="*/ 2147483646 h 378"/>
              <a:gd name="T20" fmla="*/ 2147483646 w 1056"/>
              <a:gd name="T21" fmla="*/ 2147483646 h 378"/>
              <a:gd name="T22" fmla="*/ 2147483646 w 1056"/>
              <a:gd name="T23" fmla="*/ 2147483646 h 378"/>
              <a:gd name="T24" fmla="*/ 2147483646 w 1056"/>
              <a:gd name="T25" fmla="*/ 2147483646 h 378"/>
              <a:gd name="T26" fmla="*/ 2147483646 w 1056"/>
              <a:gd name="T27" fmla="*/ 2147483646 h 378"/>
              <a:gd name="T28" fmla="*/ 2147483646 w 1056"/>
              <a:gd name="T29" fmla="*/ 2147483646 h 378"/>
              <a:gd name="T30" fmla="*/ 2147483646 w 1056"/>
              <a:gd name="T31" fmla="*/ 2147483646 h 378"/>
              <a:gd name="T32" fmla="*/ 2147483646 w 1056"/>
              <a:gd name="T33" fmla="*/ 2147483646 h 378"/>
              <a:gd name="T34" fmla="*/ 2147483646 w 1056"/>
              <a:gd name="T35" fmla="*/ 2147483646 h 378"/>
              <a:gd name="T36" fmla="*/ 2147483646 w 1056"/>
              <a:gd name="T37" fmla="*/ 2147483646 h 378"/>
              <a:gd name="T38" fmla="*/ 2147483646 w 1056"/>
              <a:gd name="T39" fmla="*/ 2147483646 h 378"/>
              <a:gd name="T40" fmla="*/ 2147483646 w 1056"/>
              <a:gd name="T41" fmla="*/ 2147483646 h 378"/>
              <a:gd name="T42" fmla="*/ 2147483646 w 1056"/>
              <a:gd name="T43" fmla="*/ 2147483646 h 378"/>
              <a:gd name="T44" fmla="*/ 2147483646 w 1056"/>
              <a:gd name="T45" fmla="*/ 2147483646 h 378"/>
              <a:gd name="T46" fmla="*/ 2147483646 w 1056"/>
              <a:gd name="T47" fmla="*/ 2147483646 h 378"/>
              <a:gd name="T48" fmla="*/ 2147483646 w 1056"/>
              <a:gd name="T49" fmla="*/ 2147483646 h 378"/>
              <a:gd name="T50" fmla="*/ 2147483646 w 1056"/>
              <a:gd name="T51" fmla="*/ 2147483646 h 378"/>
              <a:gd name="T52" fmla="*/ 2147483646 w 1056"/>
              <a:gd name="T53" fmla="*/ 2147483646 h 378"/>
              <a:gd name="T54" fmla="*/ 2147483646 w 1056"/>
              <a:gd name="T55" fmla="*/ 2147483646 h 378"/>
              <a:gd name="T56" fmla="*/ 2147483646 w 1056"/>
              <a:gd name="T57" fmla="*/ 2147483646 h 378"/>
              <a:gd name="T58" fmla="*/ 2147483646 w 1056"/>
              <a:gd name="T59" fmla="*/ 2147483646 h 378"/>
              <a:gd name="T60" fmla="*/ 2147483646 w 1056"/>
              <a:gd name="T61" fmla="*/ 2147483646 h 378"/>
              <a:gd name="T62" fmla="*/ 2147483646 w 1056"/>
              <a:gd name="T63" fmla="*/ 2147483646 h 378"/>
              <a:gd name="T64" fmla="*/ 2147483646 w 1056"/>
              <a:gd name="T65" fmla="*/ 2147483646 h 378"/>
              <a:gd name="T66" fmla="*/ 2147483646 w 1056"/>
              <a:gd name="T67" fmla="*/ 2147483646 h 378"/>
              <a:gd name="T68" fmla="*/ 2147483646 w 1056"/>
              <a:gd name="T69" fmla="*/ 2147483646 h 378"/>
              <a:gd name="T70" fmla="*/ 2147483646 w 1056"/>
              <a:gd name="T71" fmla="*/ 2147483646 h 378"/>
              <a:gd name="T72" fmla="*/ 2147483646 w 1056"/>
              <a:gd name="T73" fmla="*/ 2147483646 h 378"/>
              <a:gd name="T74" fmla="*/ 2147483646 w 1056"/>
              <a:gd name="T75" fmla="*/ 2147483646 h 378"/>
              <a:gd name="T76" fmla="*/ 2147483646 w 1056"/>
              <a:gd name="T77" fmla="*/ 2147483646 h 378"/>
              <a:gd name="T78" fmla="*/ 2147483646 w 1056"/>
              <a:gd name="T79" fmla="*/ 2147483646 h 378"/>
              <a:gd name="T80" fmla="*/ 2147483646 w 1056"/>
              <a:gd name="T81" fmla="*/ 2147483646 h 378"/>
              <a:gd name="T82" fmla="*/ 2147483646 w 1056"/>
              <a:gd name="T83" fmla="*/ 2147483646 h 378"/>
              <a:gd name="T84" fmla="*/ 2147483646 w 1056"/>
              <a:gd name="T85" fmla="*/ 2147483646 h 378"/>
              <a:gd name="T86" fmla="*/ 2147483646 w 1056"/>
              <a:gd name="T87" fmla="*/ 2147483646 h 378"/>
              <a:gd name="T88" fmla="*/ 2147483646 w 1056"/>
              <a:gd name="T89" fmla="*/ 2147483646 h 378"/>
              <a:gd name="T90" fmla="*/ 2147483646 w 1056"/>
              <a:gd name="T91" fmla="*/ 2147483646 h 378"/>
              <a:gd name="T92" fmla="*/ 2147483646 w 1056"/>
              <a:gd name="T93" fmla="*/ 2147483646 h 378"/>
              <a:gd name="T94" fmla="*/ 2147483646 w 1056"/>
              <a:gd name="T95" fmla="*/ 2147483646 h 378"/>
              <a:gd name="T96" fmla="*/ 2147483646 w 1056"/>
              <a:gd name="T97" fmla="*/ 2147483646 h 378"/>
              <a:gd name="T98" fmla="*/ 2147483646 w 1056"/>
              <a:gd name="T99" fmla="*/ 2147483646 h 378"/>
              <a:gd name="T100" fmla="*/ 2147483646 w 1056"/>
              <a:gd name="T101" fmla="*/ 2147483646 h 378"/>
              <a:gd name="T102" fmla="*/ 2147483646 w 1056"/>
              <a:gd name="T103" fmla="*/ 2147483646 h 378"/>
              <a:gd name="T104" fmla="*/ 2147483646 w 1056"/>
              <a:gd name="T105" fmla="*/ 2147483646 h 378"/>
              <a:gd name="T106" fmla="*/ 2147483646 w 1056"/>
              <a:gd name="T107" fmla="*/ 2147483646 h 378"/>
              <a:gd name="T108" fmla="*/ 2147483646 w 1056"/>
              <a:gd name="T109" fmla="*/ 2147483646 h 378"/>
              <a:gd name="T110" fmla="*/ 2147483646 w 1056"/>
              <a:gd name="T111" fmla="*/ 2147483646 h 378"/>
              <a:gd name="T112" fmla="*/ 2147483646 w 1056"/>
              <a:gd name="T113" fmla="*/ 2147483646 h 378"/>
              <a:gd name="T114" fmla="*/ 2147483646 w 1056"/>
              <a:gd name="T115" fmla="*/ 2147483646 h 378"/>
              <a:gd name="T116" fmla="*/ 2147483646 w 1056"/>
              <a:gd name="T117" fmla="*/ 2147483646 h 378"/>
              <a:gd name="T118" fmla="*/ 2147483646 w 1056"/>
              <a:gd name="T119" fmla="*/ 2147483646 h 3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56"/>
              <a:gd name="T181" fmla="*/ 0 h 378"/>
              <a:gd name="T182" fmla="*/ 1056 w 1056"/>
              <a:gd name="T183" fmla="*/ 378 h 3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56" h="378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78" y="12"/>
                </a:lnTo>
                <a:lnTo>
                  <a:pt x="78" y="24"/>
                </a:lnTo>
                <a:lnTo>
                  <a:pt x="84" y="24"/>
                </a:lnTo>
                <a:lnTo>
                  <a:pt x="84" y="30"/>
                </a:lnTo>
                <a:lnTo>
                  <a:pt x="108" y="30"/>
                </a:lnTo>
                <a:lnTo>
                  <a:pt x="108" y="36"/>
                </a:lnTo>
                <a:lnTo>
                  <a:pt x="126" y="36"/>
                </a:lnTo>
                <a:lnTo>
                  <a:pt x="126" y="48"/>
                </a:lnTo>
                <a:lnTo>
                  <a:pt x="126" y="60"/>
                </a:lnTo>
                <a:lnTo>
                  <a:pt x="180" y="60"/>
                </a:lnTo>
                <a:lnTo>
                  <a:pt x="180" y="78"/>
                </a:lnTo>
                <a:lnTo>
                  <a:pt x="186" y="78"/>
                </a:lnTo>
                <a:lnTo>
                  <a:pt x="186" y="90"/>
                </a:lnTo>
                <a:lnTo>
                  <a:pt x="192" y="90"/>
                </a:lnTo>
                <a:lnTo>
                  <a:pt x="192" y="102"/>
                </a:lnTo>
                <a:lnTo>
                  <a:pt x="198" y="102"/>
                </a:lnTo>
                <a:lnTo>
                  <a:pt x="198" y="108"/>
                </a:lnTo>
                <a:lnTo>
                  <a:pt x="210" y="108"/>
                </a:lnTo>
                <a:lnTo>
                  <a:pt x="210" y="120"/>
                </a:lnTo>
                <a:lnTo>
                  <a:pt x="300" y="120"/>
                </a:lnTo>
                <a:lnTo>
                  <a:pt x="300" y="132"/>
                </a:lnTo>
                <a:lnTo>
                  <a:pt x="336" y="132"/>
                </a:lnTo>
                <a:lnTo>
                  <a:pt x="336" y="144"/>
                </a:lnTo>
                <a:lnTo>
                  <a:pt x="372" y="144"/>
                </a:lnTo>
                <a:lnTo>
                  <a:pt x="372" y="150"/>
                </a:lnTo>
                <a:lnTo>
                  <a:pt x="396" y="150"/>
                </a:lnTo>
                <a:lnTo>
                  <a:pt x="396" y="156"/>
                </a:lnTo>
                <a:lnTo>
                  <a:pt x="408" y="156"/>
                </a:lnTo>
                <a:lnTo>
                  <a:pt x="408" y="168"/>
                </a:lnTo>
                <a:lnTo>
                  <a:pt x="408" y="180"/>
                </a:lnTo>
                <a:lnTo>
                  <a:pt x="456" y="180"/>
                </a:lnTo>
                <a:lnTo>
                  <a:pt x="456" y="192"/>
                </a:lnTo>
                <a:lnTo>
                  <a:pt x="462" y="192"/>
                </a:lnTo>
                <a:lnTo>
                  <a:pt x="462" y="204"/>
                </a:lnTo>
                <a:lnTo>
                  <a:pt x="474" y="204"/>
                </a:lnTo>
                <a:lnTo>
                  <a:pt x="474" y="210"/>
                </a:lnTo>
                <a:lnTo>
                  <a:pt x="516" y="210"/>
                </a:lnTo>
                <a:lnTo>
                  <a:pt x="516" y="222"/>
                </a:lnTo>
                <a:lnTo>
                  <a:pt x="516" y="240"/>
                </a:lnTo>
                <a:lnTo>
                  <a:pt x="546" y="240"/>
                </a:lnTo>
                <a:lnTo>
                  <a:pt x="546" y="252"/>
                </a:lnTo>
                <a:lnTo>
                  <a:pt x="558" y="252"/>
                </a:lnTo>
                <a:lnTo>
                  <a:pt x="558" y="264"/>
                </a:lnTo>
                <a:lnTo>
                  <a:pt x="570" y="264"/>
                </a:lnTo>
                <a:lnTo>
                  <a:pt x="570" y="270"/>
                </a:lnTo>
                <a:lnTo>
                  <a:pt x="576" y="270"/>
                </a:lnTo>
                <a:lnTo>
                  <a:pt x="576" y="282"/>
                </a:lnTo>
                <a:lnTo>
                  <a:pt x="624" y="282"/>
                </a:lnTo>
                <a:lnTo>
                  <a:pt x="624" y="294"/>
                </a:lnTo>
                <a:lnTo>
                  <a:pt x="720" y="294"/>
                </a:lnTo>
                <a:lnTo>
                  <a:pt x="720" y="312"/>
                </a:lnTo>
                <a:lnTo>
                  <a:pt x="744" y="312"/>
                </a:lnTo>
                <a:lnTo>
                  <a:pt x="744" y="324"/>
                </a:lnTo>
                <a:lnTo>
                  <a:pt x="990" y="324"/>
                </a:lnTo>
                <a:lnTo>
                  <a:pt x="990" y="348"/>
                </a:lnTo>
                <a:lnTo>
                  <a:pt x="1056" y="348"/>
                </a:lnTo>
                <a:lnTo>
                  <a:pt x="1056" y="378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37954" name="Rectangle 74"/>
          <p:cNvSpPr>
            <a:spLocks noChangeArrowheads="1"/>
          </p:cNvSpPr>
          <p:nvPr/>
        </p:nvSpPr>
        <p:spPr bwMode="gray">
          <a:xfrm rot="-5400000">
            <a:off x="-1012031" y="3505994"/>
            <a:ext cx="3195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latin typeface="Arial" charset="0"/>
              </a:rPr>
              <a:t>Survival distribution function</a:t>
            </a:r>
          </a:p>
        </p:txBody>
      </p:sp>
      <p:sp>
        <p:nvSpPr>
          <p:cNvPr id="37955" name="Text Box 75"/>
          <p:cNvSpPr txBox="1">
            <a:spLocks noChangeArrowheads="1"/>
          </p:cNvSpPr>
          <p:nvPr/>
        </p:nvSpPr>
        <p:spPr bwMode="gray">
          <a:xfrm>
            <a:off x="630238" y="1484313"/>
            <a:ext cx="7508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90000"/>
              </a:spcAft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1.00</a:t>
            </a:r>
          </a:p>
        </p:txBody>
      </p:sp>
      <p:sp>
        <p:nvSpPr>
          <p:cNvPr id="37956" name="Text Box 76"/>
          <p:cNvSpPr txBox="1">
            <a:spLocks noChangeArrowheads="1"/>
          </p:cNvSpPr>
          <p:nvPr/>
        </p:nvSpPr>
        <p:spPr bwMode="gray">
          <a:xfrm>
            <a:off x="1316038" y="5383213"/>
            <a:ext cx="7102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89535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 defTabSz="8953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 defTabSz="89535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 defTabSz="89535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 defTabSz="89535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defTabSz="895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defTabSz="895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defTabSz="895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defTabSz="89535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1257300" algn="ctr"/>
                <a:tab pos="2452688" algn="ctr"/>
                <a:tab pos="3657600" algn="ctr"/>
                <a:tab pos="4859338" algn="ctr"/>
                <a:tab pos="6110288" algn="ctr"/>
              </a:tabLst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0	6	 12	 18	 24	30</a:t>
            </a:r>
            <a:endParaRPr lang="en-GB" altLang="en-US" sz="1600" b="1">
              <a:latin typeface="Arial" charset="0"/>
            </a:endParaRPr>
          </a:p>
        </p:txBody>
      </p:sp>
      <p:sp>
        <p:nvSpPr>
          <p:cNvPr id="37957" name="Text Box 77"/>
          <p:cNvSpPr txBox="1">
            <a:spLocks noChangeArrowheads="1"/>
          </p:cNvSpPr>
          <p:nvPr/>
        </p:nvSpPr>
        <p:spPr bwMode="gray">
          <a:xfrm>
            <a:off x="700088" y="2400300"/>
            <a:ext cx="68103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90000"/>
              </a:spcAft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0.75</a:t>
            </a:r>
          </a:p>
        </p:txBody>
      </p:sp>
      <p:sp>
        <p:nvSpPr>
          <p:cNvPr id="37958" name="Text Box 78"/>
          <p:cNvSpPr txBox="1">
            <a:spLocks noChangeArrowheads="1"/>
          </p:cNvSpPr>
          <p:nvPr/>
        </p:nvSpPr>
        <p:spPr bwMode="gray">
          <a:xfrm>
            <a:off x="630238" y="3314700"/>
            <a:ext cx="7508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90000"/>
              </a:spcAft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0.50</a:t>
            </a:r>
          </a:p>
        </p:txBody>
      </p:sp>
      <p:sp>
        <p:nvSpPr>
          <p:cNvPr id="37959" name="Text Box 79"/>
          <p:cNvSpPr txBox="1">
            <a:spLocks noChangeArrowheads="1"/>
          </p:cNvSpPr>
          <p:nvPr/>
        </p:nvSpPr>
        <p:spPr bwMode="gray">
          <a:xfrm>
            <a:off x="561975" y="4229100"/>
            <a:ext cx="819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90000"/>
              </a:spcAft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0.25</a:t>
            </a:r>
          </a:p>
        </p:txBody>
      </p:sp>
      <p:sp>
        <p:nvSpPr>
          <p:cNvPr id="37960" name="Text Box 80"/>
          <p:cNvSpPr txBox="1">
            <a:spLocks noChangeArrowheads="1"/>
          </p:cNvSpPr>
          <p:nvPr/>
        </p:nvSpPr>
        <p:spPr bwMode="gray">
          <a:xfrm>
            <a:off x="801688" y="5149850"/>
            <a:ext cx="57943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290000"/>
              </a:spcAft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0</a:t>
            </a:r>
          </a:p>
        </p:txBody>
      </p:sp>
      <p:grpSp>
        <p:nvGrpSpPr>
          <p:cNvPr id="37961" name="Group 81"/>
          <p:cNvGrpSpPr>
            <a:grpSpLocks/>
          </p:cNvGrpSpPr>
          <p:nvPr/>
        </p:nvGrpSpPr>
        <p:grpSpPr bwMode="auto">
          <a:xfrm>
            <a:off x="1601788" y="4659313"/>
            <a:ext cx="1400175" cy="538162"/>
            <a:chOff x="1009" y="2935"/>
            <a:chExt cx="882" cy="340"/>
          </a:xfrm>
        </p:grpSpPr>
        <p:sp>
          <p:nvSpPr>
            <p:cNvPr id="37984" name="Rectangle 82"/>
            <p:cNvSpPr>
              <a:spLocks noChangeArrowheads="1"/>
            </p:cNvSpPr>
            <p:nvPr/>
          </p:nvSpPr>
          <p:spPr bwMode="gray">
            <a:xfrm>
              <a:off x="1301" y="2935"/>
              <a:ext cx="5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charset="0"/>
                </a:rPr>
                <a:t>Erlotinib</a:t>
              </a:r>
              <a:endParaRPr lang="en-GB" altLang="en-US" sz="1800" baseline="30000"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700" b="1">
                  <a:latin typeface="Arial" charset="0"/>
                </a:rPr>
                <a:t>Placebo</a:t>
              </a:r>
            </a:p>
          </p:txBody>
        </p:sp>
        <p:sp>
          <p:nvSpPr>
            <p:cNvPr id="37985" name="Line 83"/>
            <p:cNvSpPr>
              <a:spLocks noChangeShapeType="1"/>
            </p:cNvSpPr>
            <p:nvPr/>
          </p:nvSpPr>
          <p:spPr bwMode="gray">
            <a:xfrm flipH="1">
              <a:off x="1009" y="3020"/>
              <a:ext cx="19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986" name="Line 84"/>
            <p:cNvSpPr>
              <a:spLocks noChangeShapeType="1"/>
            </p:cNvSpPr>
            <p:nvPr/>
          </p:nvSpPr>
          <p:spPr bwMode="gray">
            <a:xfrm flipH="1">
              <a:off x="1011" y="3174"/>
              <a:ext cx="19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7962" name="Rectangle 85"/>
          <p:cNvSpPr>
            <a:spLocks noChangeArrowheads="1"/>
          </p:cNvSpPr>
          <p:nvPr/>
        </p:nvSpPr>
        <p:spPr bwMode="auto">
          <a:xfrm>
            <a:off x="6862763" y="2185988"/>
            <a:ext cx="287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6.7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63" name="Rectangle 86"/>
          <p:cNvSpPr>
            <a:spLocks noChangeArrowheads="1"/>
          </p:cNvSpPr>
          <p:nvPr/>
        </p:nvSpPr>
        <p:spPr bwMode="auto">
          <a:xfrm>
            <a:off x="8004175" y="2185988"/>
            <a:ext cx="2889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4.7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64" name="Rectangle 87"/>
          <p:cNvSpPr>
            <a:spLocks noChangeArrowheads="1"/>
          </p:cNvSpPr>
          <p:nvPr/>
        </p:nvSpPr>
        <p:spPr bwMode="auto">
          <a:xfrm>
            <a:off x="6808788" y="2565400"/>
            <a:ext cx="403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31.2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65" name="Rectangle 88"/>
          <p:cNvSpPr>
            <a:spLocks noChangeArrowheads="1"/>
          </p:cNvSpPr>
          <p:nvPr/>
        </p:nvSpPr>
        <p:spPr bwMode="auto">
          <a:xfrm>
            <a:off x="4891088" y="3405188"/>
            <a:ext cx="2743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latin typeface="Arial" charset="0"/>
                <a:cs typeface="Arial" charset="0"/>
              </a:rPr>
              <a:t>HR=0.70 (95% CI, 0.61-0.86)*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latin typeface="Arial" charset="0"/>
                <a:cs typeface="Arial" charset="0"/>
              </a:rPr>
              <a:t>P&lt;0.001</a:t>
            </a:r>
            <a:r>
              <a:rPr lang="en-GB" altLang="en-US" sz="1600" b="1" baseline="30000">
                <a:latin typeface="Arial" charset="0"/>
                <a:cs typeface="Arial" charset="0"/>
              </a:rPr>
              <a:t>†</a:t>
            </a:r>
          </a:p>
        </p:txBody>
      </p:sp>
      <p:sp>
        <p:nvSpPr>
          <p:cNvPr id="37966" name="Rectangle 89"/>
          <p:cNvSpPr>
            <a:spLocks noChangeArrowheads="1"/>
          </p:cNvSpPr>
          <p:nvPr/>
        </p:nvSpPr>
        <p:spPr bwMode="auto">
          <a:xfrm>
            <a:off x="7950200" y="2565400"/>
            <a:ext cx="403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charset="0"/>
              </a:rPr>
              <a:t>21.5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37967" name="Line 90"/>
          <p:cNvSpPr>
            <a:spLocks noChangeShapeType="1"/>
          </p:cNvSpPr>
          <p:nvPr/>
        </p:nvSpPr>
        <p:spPr bwMode="auto">
          <a:xfrm>
            <a:off x="3802063" y="2887663"/>
            <a:ext cx="48847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68" name="Line 91"/>
          <p:cNvSpPr>
            <a:spLocks noChangeShapeType="1"/>
          </p:cNvSpPr>
          <p:nvPr/>
        </p:nvSpPr>
        <p:spPr bwMode="auto">
          <a:xfrm>
            <a:off x="3802063" y="2103438"/>
            <a:ext cx="48847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69" name="Line 92"/>
          <p:cNvSpPr>
            <a:spLocks noChangeShapeType="1"/>
          </p:cNvSpPr>
          <p:nvPr/>
        </p:nvSpPr>
        <p:spPr bwMode="auto">
          <a:xfrm>
            <a:off x="1470025" y="5321300"/>
            <a:ext cx="60309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70" name="Line 93"/>
          <p:cNvSpPr>
            <a:spLocks noChangeShapeType="1"/>
          </p:cNvSpPr>
          <p:nvPr/>
        </p:nvSpPr>
        <p:spPr bwMode="auto">
          <a:xfrm>
            <a:off x="1457325" y="5321300"/>
            <a:ext cx="0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71" name="Line 94"/>
          <p:cNvSpPr>
            <a:spLocks noChangeShapeType="1"/>
          </p:cNvSpPr>
          <p:nvPr/>
        </p:nvSpPr>
        <p:spPr bwMode="auto">
          <a:xfrm>
            <a:off x="2665413" y="5321300"/>
            <a:ext cx="0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72" name="Line 95"/>
          <p:cNvSpPr>
            <a:spLocks noChangeShapeType="1"/>
          </p:cNvSpPr>
          <p:nvPr/>
        </p:nvSpPr>
        <p:spPr bwMode="auto">
          <a:xfrm>
            <a:off x="3873500" y="5321300"/>
            <a:ext cx="0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73" name="Line 96"/>
          <p:cNvSpPr>
            <a:spLocks noChangeShapeType="1"/>
          </p:cNvSpPr>
          <p:nvPr/>
        </p:nvSpPr>
        <p:spPr bwMode="auto">
          <a:xfrm>
            <a:off x="5081588" y="5321300"/>
            <a:ext cx="0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74" name="Line 97"/>
          <p:cNvSpPr>
            <a:spLocks noChangeShapeType="1"/>
          </p:cNvSpPr>
          <p:nvPr/>
        </p:nvSpPr>
        <p:spPr bwMode="auto">
          <a:xfrm>
            <a:off x="6289675" y="5321300"/>
            <a:ext cx="0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sp>
        <p:nvSpPr>
          <p:cNvPr id="37975" name="Line 98"/>
          <p:cNvSpPr>
            <a:spLocks noChangeShapeType="1"/>
          </p:cNvSpPr>
          <p:nvPr/>
        </p:nvSpPr>
        <p:spPr bwMode="auto">
          <a:xfrm>
            <a:off x="7499350" y="5321300"/>
            <a:ext cx="0" cy="9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 anchor="b">
            <a:spAutoFit/>
          </a:bodyPr>
          <a:lstStyle/>
          <a:p>
            <a:endParaRPr lang="en-CA"/>
          </a:p>
        </p:txBody>
      </p:sp>
      <p:grpSp>
        <p:nvGrpSpPr>
          <p:cNvPr id="37976" name="Group 99"/>
          <p:cNvGrpSpPr>
            <a:grpSpLocks/>
          </p:cNvGrpSpPr>
          <p:nvPr/>
        </p:nvGrpSpPr>
        <p:grpSpPr bwMode="auto">
          <a:xfrm>
            <a:off x="1363663" y="1670050"/>
            <a:ext cx="93662" cy="3651250"/>
            <a:chOff x="950" y="1052"/>
            <a:chExt cx="59" cy="2300"/>
          </a:xfrm>
        </p:grpSpPr>
        <p:sp>
          <p:nvSpPr>
            <p:cNvPr id="37978" name="Line 100"/>
            <p:cNvSpPr>
              <a:spLocks noChangeShapeType="1"/>
            </p:cNvSpPr>
            <p:nvPr/>
          </p:nvSpPr>
          <p:spPr bwMode="auto">
            <a:xfrm rot="5400000">
              <a:off x="-139" y="2204"/>
              <a:ext cx="2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CA"/>
            </a:p>
          </p:txBody>
        </p:sp>
        <p:sp>
          <p:nvSpPr>
            <p:cNvPr id="37979" name="Line 101"/>
            <p:cNvSpPr>
              <a:spLocks noChangeShapeType="1"/>
            </p:cNvSpPr>
            <p:nvPr/>
          </p:nvSpPr>
          <p:spPr bwMode="auto">
            <a:xfrm rot="5400000">
              <a:off x="979" y="1023"/>
              <a:ext cx="0" cy="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CA"/>
            </a:p>
          </p:txBody>
        </p:sp>
        <p:sp>
          <p:nvSpPr>
            <p:cNvPr id="37980" name="Line 102"/>
            <p:cNvSpPr>
              <a:spLocks noChangeShapeType="1"/>
            </p:cNvSpPr>
            <p:nvPr/>
          </p:nvSpPr>
          <p:spPr bwMode="auto">
            <a:xfrm rot="5400000">
              <a:off x="980" y="1594"/>
              <a:ext cx="0" cy="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CA"/>
            </a:p>
          </p:txBody>
        </p:sp>
        <p:sp>
          <p:nvSpPr>
            <p:cNvPr id="37981" name="Line 103"/>
            <p:cNvSpPr>
              <a:spLocks noChangeShapeType="1"/>
            </p:cNvSpPr>
            <p:nvPr/>
          </p:nvSpPr>
          <p:spPr bwMode="auto">
            <a:xfrm rot="5400000">
              <a:off x="980" y="2172"/>
              <a:ext cx="0" cy="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CA"/>
            </a:p>
          </p:txBody>
        </p:sp>
        <p:sp>
          <p:nvSpPr>
            <p:cNvPr id="37982" name="Line 104"/>
            <p:cNvSpPr>
              <a:spLocks noChangeShapeType="1"/>
            </p:cNvSpPr>
            <p:nvPr/>
          </p:nvSpPr>
          <p:spPr bwMode="auto">
            <a:xfrm rot="5400000">
              <a:off x="980" y="2749"/>
              <a:ext cx="0" cy="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CA"/>
            </a:p>
          </p:txBody>
        </p:sp>
        <p:sp>
          <p:nvSpPr>
            <p:cNvPr id="37983" name="Line 105"/>
            <p:cNvSpPr>
              <a:spLocks noChangeShapeType="1"/>
            </p:cNvSpPr>
            <p:nvPr/>
          </p:nvSpPr>
          <p:spPr bwMode="auto">
            <a:xfrm rot="5400000">
              <a:off x="980" y="3322"/>
              <a:ext cx="0" cy="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CA"/>
            </a:p>
          </p:txBody>
        </p:sp>
      </p:grpSp>
      <p:sp>
        <p:nvSpPr>
          <p:cNvPr id="37977" name="Text Box 106"/>
          <p:cNvSpPr txBox="1">
            <a:spLocks noChangeArrowheads="1"/>
          </p:cNvSpPr>
          <p:nvPr/>
        </p:nvSpPr>
        <p:spPr bwMode="auto">
          <a:xfrm>
            <a:off x="4876800" y="3048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RR 8.9%,  improved QL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6453336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dirty="0">
                <a:latin typeface="Tahoma" pitchFamily="34" charset="0"/>
                <a:cs typeface="Arial" charset="0"/>
              </a:rPr>
              <a:t>Shepherd </a:t>
            </a:r>
            <a:r>
              <a:rPr lang="en-US" altLang="en-US" i="1" dirty="0">
                <a:latin typeface="Tahoma" pitchFamily="34" charset="0"/>
                <a:cs typeface="Arial" charset="0"/>
              </a:rPr>
              <a:t>et al</a:t>
            </a:r>
            <a:r>
              <a:rPr lang="en-US" altLang="en-US" dirty="0">
                <a:latin typeface="Tahoma" pitchFamily="34" charset="0"/>
                <a:cs typeface="Arial" charset="0"/>
              </a:rPr>
              <a:t>, NEJM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7017057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5575" cy="1144588"/>
          </a:xfrm>
        </p:spPr>
        <p:txBody>
          <a:bodyPr/>
          <a:lstStyle/>
          <a:p>
            <a:pPr eaLnBrk="1"/>
            <a:r>
              <a:rPr lang="en-US" altLang="en-US" sz="3300">
                <a:ea typeface="ＭＳ Ｐゴシック" pitchFamily="34" charset="-128"/>
              </a:rPr>
              <a:t>Mean Costs per Treatment Arm</a:t>
            </a: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74613" y="1174750"/>
          <a:ext cx="8709025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9600" imgH="4933980" progId="MSGraph.Chart.8">
                  <p:embed followColorScheme="full"/>
                </p:oleObj>
              </mc:Choice>
              <mc:Fallback>
                <p:oleObj name="Chart" r:id="rId2" imgW="8229600" imgH="4933980" progId="MSGraph.Chart.8">
                  <p:embed followColorScheme="full"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74750"/>
                        <a:ext cx="8709025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i="1">
              <a:latin typeface="Microsoft Sans Serif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1371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CAD$</a:t>
            </a:r>
          </a:p>
        </p:txBody>
      </p:sp>
    </p:spTree>
    <p:extLst>
      <p:ext uri="{BB962C8B-B14F-4D97-AF65-F5344CB8AC3E}">
        <p14:creationId xmlns:p14="http://schemas.microsoft.com/office/powerpoint/2010/main" val="2596575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315F-3268-F4FE-B42F-AFC8E4AA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2290"/>
            <a:ext cx="8496944" cy="548640"/>
          </a:xfrm>
        </p:spPr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A25F-FE4A-EAF1-94FA-E24D4F27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20480"/>
          </a:xfrm>
        </p:spPr>
        <p:txBody>
          <a:bodyPr>
            <a:normAutofit/>
          </a:bodyPr>
          <a:lstStyle/>
          <a:p>
            <a:r>
              <a:rPr lang="en-CA" sz="2800" dirty="0"/>
              <a:t>To consider what trial settings are appropriate for health economic analyses</a:t>
            </a:r>
          </a:p>
          <a:p>
            <a:endParaRPr lang="en-CA" sz="2800" dirty="0"/>
          </a:p>
          <a:p>
            <a:r>
              <a:rPr lang="en-CA" sz="2800" dirty="0"/>
              <a:t>To discuss the components of health economic analyses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CEEE-A128-1166-25A4-73948ED3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1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09563" y="1763713"/>
            <a:ext cx="4275137" cy="449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7544" y="1287679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latin typeface="Calibri" pitchFamily="34" charset="0"/>
              </a:rPr>
              <a:t>Patients with relapsed or refractory aggressive lymphoma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79500" y="2132856"/>
            <a:ext cx="7010400" cy="14615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1447800" y="2256331"/>
            <a:ext cx="6626443" cy="1994375"/>
            <a:chOff x="-520586" y="1694727"/>
            <a:chExt cx="6626443" cy="1993644"/>
          </a:xfrm>
        </p:grpSpPr>
        <p:sp>
          <p:nvSpPr>
            <p:cNvPr id="45061" name="Oval 4"/>
            <p:cNvSpPr>
              <a:spLocks noChangeArrowheads="1"/>
            </p:cNvSpPr>
            <p:nvPr/>
          </p:nvSpPr>
          <p:spPr bwMode="auto">
            <a:xfrm>
              <a:off x="-520586" y="1928730"/>
              <a:ext cx="609600" cy="60937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</a:t>
              </a:r>
              <a:r>
                <a:rPr lang="en-US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851014" y="1694727"/>
              <a:ext cx="1502334" cy="116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(R)DHAP</a:t>
              </a: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(R)GDP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 flipV="1">
              <a:off x="317614" y="1928730"/>
              <a:ext cx="414337" cy="195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 rot="40267">
              <a:off x="2955186" y="1947157"/>
              <a:ext cx="3150671" cy="52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Stem cell transplant</a:t>
              </a:r>
            </a:p>
          </p:txBody>
        </p:sp>
        <p:cxnSp>
          <p:nvCxnSpPr>
            <p:cNvPr id="25619" name="Straight Arrow Connector 16"/>
            <p:cNvCxnSpPr>
              <a:cxnSpLocks noChangeShapeType="1"/>
            </p:cNvCxnSpPr>
            <p:nvPr/>
          </p:nvCxnSpPr>
          <p:spPr bwMode="auto">
            <a:xfrm>
              <a:off x="3773488" y="2241550"/>
              <a:ext cx="914400" cy="914400"/>
            </a:xfrm>
            <a:prstGeom prst="straightConnector1">
              <a:avLst/>
            </a:prstGeom>
            <a:noFill/>
            <a:ln w="9525" algn="ctr">
              <a:noFill/>
              <a:round/>
              <a:headEnd/>
              <a:tailEnd type="arrow" w="med" len="med"/>
            </a:ln>
          </p:spPr>
        </p:cxnSp>
        <p:cxnSp>
          <p:nvCxnSpPr>
            <p:cNvPr id="25620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3062288" y="2392363"/>
              <a:ext cx="98425" cy="15875"/>
            </a:xfrm>
            <a:prstGeom prst="straightConnector1">
              <a:avLst/>
            </a:prstGeom>
            <a:noFill/>
            <a:ln w="9525" algn="ctr">
              <a:noFill/>
              <a:round/>
              <a:headEnd/>
              <a:tailEnd type="arrow" w="med" len="med"/>
            </a:ln>
          </p:spPr>
        </p:cxnSp>
        <p:cxnSp>
          <p:nvCxnSpPr>
            <p:cNvPr id="25621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451214" y="2233419"/>
              <a:ext cx="403225" cy="793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5070" name="TextBox 21"/>
            <p:cNvSpPr txBox="1">
              <a:spLocks noChangeArrowheads="1"/>
            </p:cNvSpPr>
            <p:nvPr/>
          </p:nvSpPr>
          <p:spPr bwMode="auto">
            <a:xfrm>
              <a:off x="1079614" y="3226875"/>
              <a:ext cx="3138488" cy="46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Non-inferiority design </a:t>
              </a:r>
            </a:p>
          </p:txBody>
        </p:sp>
        <p:sp>
          <p:nvSpPr>
            <p:cNvPr id="45074" name="Line 8"/>
            <p:cNvSpPr>
              <a:spLocks noChangeShapeType="1"/>
            </p:cNvSpPr>
            <p:nvPr/>
          </p:nvSpPr>
          <p:spPr bwMode="auto">
            <a:xfrm>
              <a:off x="317614" y="2385763"/>
              <a:ext cx="403225" cy="2142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cxnSp>
        <p:nvCxnSpPr>
          <p:cNvPr id="25607" name="Straight Connector 24"/>
          <p:cNvCxnSpPr>
            <a:cxnSpLocks noChangeShapeType="1"/>
          </p:cNvCxnSpPr>
          <p:nvPr/>
        </p:nvCxnSpPr>
        <p:spPr bwMode="auto">
          <a:xfrm>
            <a:off x="425450" y="10668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1295400" y="260648"/>
            <a:ext cx="651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  Canadian Cancer Trials Group LY.12</a:t>
            </a:r>
            <a:endParaRPr lang="en-CA" sz="3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483025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</a:rPr>
              <a:t>Hypothesis: Equally efficacious, less toxic, less costly</a:t>
            </a:r>
          </a:p>
          <a:p>
            <a:pPr algn="ctr" eaLnBrk="0" hangingPunct="0"/>
            <a:r>
              <a:rPr lang="en-US" sz="2400" dirty="0">
                <a:latin typeface="Calibri" pitchFamily="34" charset="0"/>
              </a:rPr>
              <a:t>Co-Primary endpoints: response rate and transplantation rate</a:t>
            </a:r>
          </a:p>
        </p:txBody>
      </p:sp>
    </p:spTree>
    <p:extLst>
      <p:ext uri="{BB962C8B-B14F-4D97-AF65-F5344CB8AC3E}">
        <p14:creationId xmlns:p14="http://schemas.microsoft.com/office/powerpoint/2010/main" val="27735360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CDA93-CBA3-869D-0A87-9D77CC6E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28E90-385D-5D3F-3F37-8DB4927C7FBD}"/>
              </a:ext>
            </a:extLst>
          </p:cNvPr>
          <p:cNvSpPr txBox="1"/>
          <p:nvPr/>
        </p:nvSpPr>
        <p:spPr>
          <a:xfrm>
            <a:off x="1295400" y="260648"/>
            <a:ext cx="651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LY.12 Outcomes</a:t>
            </a:r>
            <a:endParaRPr lang="en-CA" sz="3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F3A3EC-48CD-7903-433F-0761E6FD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05984"/>
              </p:ext>
            </p:extLst>
          </p:nvPr>
        </p:nvGraphicFramePr>
        <p:xfrm>
          <a:off x="179510" y="1700808"/>
          <a:ext cx="36621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345">
                <a:tc>
                  <a:txBody>
                    <a:bodyPr/>
                    <a:lstStyle/>
                    <a:p>
                      <a:r>
                        <a:rPr lang="en-US" sz="1400" dirty="0"/>
                        <a:t>N=619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(R)DHAP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(R)GDP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P-value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53">
                <a:tc>
                  <a:txBody>
                    <a:bodyPr/>
                    <a:lstStyle/>
                    <a:p>
                      <a:r>
                        <a:rPr lang="en-US" sz="1400" b="1" dirty="0"/>
                        <a:t>Response rate</a:t>
                      </a:r>
                    </a:p>
                    <a:p>
                      <a:r>
                        <a:rPr lang="en-US" sz="1400" baseline="0" dirty="0"/>
                        <a:t>non-inferiority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53">
                <a:tc>
                  <a:txBody>
                    <a:bodyPr/>
                    <a:lstStyle/>
                    <a:p>
                      <a:r>
                        <a:rPr lang="en-US" sz="1400" b="1" dirty="0"/>
                        <a:t>Transplantation rate</a:t>
                      </a:r>
                    </a:p>
                    <a:p>
                      <a:r>
                        <a:rPr lang="en-US" sz="1400" baseline="0" dirty="0"/>
                        <a:t>superiority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FD67A0-F440-76C1-7FFE-B72B90208D83}"/>
              </a:ext>
            </a:extLst>
          </p:cNvPr>
          <p:cNvSpPr txBox="1"/>
          <p:nvPr/>
        </p:nvSpPr>
        <p:spPr>
          <a:xfrm>
            <a:off x="5292080" y="982909"/>
            <a:ext cx="40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Quality of life: </a:t>
            </a:r>
          </a:p>
          <a:p>
            <a:r>
              <a:rPr lang="en-US" sz="2000" b="1" dirty="0"/>
              <a:t>GDP is superior to DHAP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621D-562B-DA9D-BA99-9501F074B701}"/>
              </a:ext>
            </a:extLst>
          </p:cNvPr>
          <p:cNvSpPr txBox="1"/>
          <p:nvPr/>
        </p:nvSpPr>
        <p:spPr>
          <a:xfrm>
            <a:off x="551500" y="5346651"/>
            <a:ext cx="1516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Overall survival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FFC3BB3-E417-4930-8D5A-FEC97F15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526" y="2204864"/>
            <a:ext cx="4134334" cy="28210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4BFC7E-864B-B3D8-41DE-CB332669C61B}"/>
              </a:ext>
            </a:extLst>
          </p:cNvPr>
          <p:cNvSpPr txBox="1"/>
          <p:nvPr/>
        </p:nvSpPr>
        <p:spPr>
          <a:xfrm>
            <a:off x="226665" y="982909"/>
            <a:ext cx="453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Efficacy: </a:t>
            </a:r>
          </a:p>
          <a:p>
            <a:r>
              <a:rPr lang="en-US" sz="2000" b="1" dirty="0"/>
              <a:t>GDP is non-inferior to DHAP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6089E-7B85-4D82-DB0C-2CC39DF70774}"/>
              </a:ext>
            </a:extLst>
          </p:cNvPr>
          <p:cNvSpPr txBox="1"/>
          <p:nvPr/>
        </p:nvSpPr>
        <p:spPr>
          <a:xfrm>
            <a:off x="0" y="6381328"/>
            <a:ext cx="2195736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E1AF178-C0C2-2C2F-A819-9C232A18D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5" y="3854993"/>
            <a:ext cx="3625255" cy="23307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498C94-76AE-2E06-1308-E8CD3B639722}"/>
              </a:ext>
            </a:extLst>
          </p:cNvPr>
          <p:cNvSpPr txBox="1"/>
          <p:nvPr/>
        </p:nvSpPr>
        <p:spPr>
          <a:xfrm>
            <a:off x="523510" y="5106270"/>
            <a:ext cx="166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1111015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534400" cy="41148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400" b="1" dirty="0">
                <a:solidFill>
                  <a:srgbClr val="519136"/>
                </a:solidFill>
              </a:rPr>
              <a:t>Cost-minimization analysis from payer perspective</a:t>
            </a:r>
          </a:p>
          <a:p>
            <a:pPr marL="0" indent="0">
              <a:buNone/>
            </a:pPr>
            <a:r>
              <a:rPr lang="en-US" sz="2400" dirty="0"/>
              <a:t>What is the difference in cost associated with administration of (R)DHAP or (R)GDP chemotherapy to patients with relapsed or refractory aggressive lymphoma who are fit for autologous stem cell transplantation?  </a:t>
            </a:r>
          </a:p>
          <a:p>
            <a:pPr marL="0" indent="0"/>
            <a:endParaRPr lang="en-US" sz="1300" b="1" dirty="0"/>
          </a:p>
          <a:p>
            <a:pPr marL="0" indent="0"/>
            <a:r>
              <a:rPr lang="en-US" sz="2400" b="1" dirty="0">
                <a:solidFill>
                  <a:srgbClr val="519136"/>
                </a:solidFill>
              </a:rPr>
              <a:t>Cost-utility analysis from payer perspective*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In the same population, how does cost per quality-adjusted life-year differ between arms? </a:t>
            </a:r>
          </a:p>
          <a:p>
            <a:pPr marL="0" indent="0"/>
            <a:endParaRPr lang="en-US" sz="1300" b="1" dirty="0">
              <a:solidFill>
                <a:srgbClr val="519136"/>
              </a:solidFill>
            </a:endParaRPr>
          </a:p>
          <a:p>
            <a:pPr marL="0" indent="0"/>
            <a:r>
              <a:rPr lang="en-US" sz="2400" b="1" dirty="0">
                <a:solidFill>
                  <a:srgbClr val="519136"/>
                </a:solidFill>
              </a:rPr>
              <a:t>Cost-utility analysis from societal perspective</a:t>
            </a:r>
          </a:p>
          <a:p>
            <a:pPr marL="0" indent="0">
              <a:buNone/>
            </a:pPr>
            <a:r>
              <a:rPr lang="en-US" sz="2400" dirty="0"/>
              <a:t>Include lost productivity and caregiver costs</a:t>
            </a:r>
          </a:p>
          <a:p>
            <a:pPr marL="0" indent="0"/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776" y="304800"/>
            <a:ext cx="8278688" cy="1143000"/>
          </a:xfrm>
        </p:spPr>
        <p:txBody>
          <a:bodyPr/>
          <a:lstStyle/>
          <a:p>
            <a:r>
              <a:rPr lang="en-US" sz="3200" dirty="0"/>
              <a:t>Embedded Economic Analysis </a:t>
            </a:r>
            <a:r>
              <a:rPr lang="en-US" dirty="0"/>
              <a:t>Q</a:t>
            </a:r>
            <a:r>
              <a:rPr lang="en-US" sz="3200" dirty="0"/>
              <a:t>uestion Options</a:t>
            </a:r>
          </a:p>
        </p:txBody>
      </p:sp>
    </p:spTree>
    <p:extLst>
      <p:ext uri="{BB962C8B-B14F-4D97-AF65-F5344CB8AC3E}">
        <p14:creationId xmlns:p14="http://schemas.microsoft.com/office/powerpoint/2010/main" val="3626484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80" y="1340768"/>
            <a:ext cx="7772400" cy="4800600"/>
          </a:xfrm>
        </p:spPr>
        <p:txBody>
          <a:bodyPr/>
          <a:lstStyle/>
          <a:p>
            <a:r>
              <a:rPr lang="en-US" sz="2400" dirty="0"/>
              <a:t>Public payer perspective</a:t>
            </a:r>
          </a:p>
          <a:p>
            <a:r>
              <a:rPr lang="en-US" sz="2400" dirty="0"/>
              <a:t>ITT analysis</a:t>
            </a:r>
          </a:p>
          <a:p>
            <a:r>
              <a:rPr lang="en-US" sz="2400" dirty="0"/>
              <a:t>Canadian subset of patients </a:t>
            </a:r>
          </a:p>
          <a:p>
            <a:r>
              <a:rPr lang="en-US" sz="2400" dirty="0"/>
              <a:t>Resource utilization data derived from case report forms</a:t>
            </a:r>
          </a:p>
          <a:p>
            <a:r>
              <a:rPr lang="en-US" sz="2400" dirty="0"/>
              <a:t>Direct medical costs applied to resource utilization data</a:t>
            </a:r>
          </a:p>
          <a:p>
            <a:pPr lvl="2"/>
            <a:r>
              <a:rPr lang="en-US" sz="2000" dirty="0"/>
              <a:t>Costs obtained from Canadian/provincial databases</a:t>
            </a:r>
          </a:p>
          <a:p>
            <a:pPr lvl="2"/>
            <a:r>
              <a:rPr lang="en-US" sz="2000" dirty="0"/>
              <a:t>Time-horizon (randomization to mobilization)</a:t>
            </a:r>
          </a:p>
          <a:p>
            <a:pPr lvl="2"/>
            <a:r>
              <a:rPr lang="en-US" sz="2000" dirty="0"/>
              <a:t>2012 CDN dollars (no discounting)</a:t>
            </a:r>
          </a:p>
          <a:p>
            <a:r>
              <a:rPr lang="en-US" sz="2400" dirty="0"/>
              <a:t>Outcomes – survival (discounted at 5%/year)</a:t>
            </a:r>
          </a:p>
          <a:p>
            <a:r>
              <a:rPr lang="en-US" sz="2400" dirty="0"/>
              <a:t>Utilities – translated from FACT-G</a:t>
            </a:r>
          </a:p>
          <a:p>
            <a:r>
              <a:rPr lang="en-US" sz="2400" dirty="0"/>
              <a:t>Sensitivity analyses</a:t>
            </a:r>
          </a:p>
          <a:p>
            <a:endParaRPr lang="en-US" sz="2400" dirty="0">
              <a:solidFill>
                <a:srgbClr val="99CCFF"/>
              </a:solidFill>
            </a:endParaRPr>
          </a:p>
          <a:p>
            <a:endParaRPr lang="en-US" sz="2400" dirty="0">
              <a:solidFill>
                <a:srgbClr val="99CCFF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51212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Dobrez</a:t>
            </a:r>
            <a:r>
              <a:rPr lang="en-US" sz="1400" dirty="0"/>
              <a:t> et al., Val Health 2007</a:t>
            </a:r>
          </a:p>
        </p:txBody>
      </p:sp>
    </p:spTree>
    <p:extLst>
      <p:ext uri="{BB962C8B-B14F-4D97-AF65-F5344CB8AC3E}">
        <p14:creationId xmlns:p14="http://schemas.microsoft.com/office/powerpoint/2010/main" val="4061158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Costs in 2012 Canadian Dollars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883920"/>
          <a:ext cx="85344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Hospitalization*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$1144.11</a:t>
                      </a:r>
                      <a:r>
                        <a:rPr lang="en-US" b="0" baseline="0" dirty="0"/>
                        <a:t> to $1458.07 / day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Ontario</a:t>
                      </a:r>
                      <a:r>
                        <a:rPr lang="en-US" b="0" baseline="0" dirty="0"/>
                        <a:t> Case Costing Initiative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ER visit**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$166.57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Canadian</a:t>
                      </a:r>
                      <a:r>
                        <a:rPr lang="en-US" b="0" baseline="0" dirty="0"/>
                        <a:t> Institute for Health Information </a:t>
                      </a:r>
                      <a:r>
                        <a:rPr lang="en-US" b="0" dirty="0"/>
                        <a:t>Survey</a:t>
                      </a:r>
                      <a:r>
                        <a:rPr lang="en-US" b="0" baseline="0" dirty="0"/>
                        <a:t> 2005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Home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$19.91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0" dirty="0"/>
                        <a:t>Ontario</a:t>
                      </a:r>
                      <a:r>
                        <a:rPr lang="en-US" b="0" baseline="0" dirty="0"/>
                        <a:t> Schedule of Benefits Working in Canada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Office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$24.46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Transfusion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    Red blood cells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   </a:t>
                      </a:r>
                      <a:r>
                        <a:rPr lang="en-US" b="0" baseline="0" dirty="0"/>
                        <a:t> Platelets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    Additional OP cost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$422.47</a:t>
                      </a:r>
                    </a:p>
                    <a:p>
                      <a:pPr algn="ctr"/>
                      <a:r>
                        <a:rPr lang="en-US" b="0" dirty="0"/>
                        <a:t>$355.52</a:t>
                      </a:r>
                    </a:p>
                    <a:p>
                      <a:pPr algn="ctr"/>
                      <a:r>
                        <a:rPr lang="en-US" b="0" dirty="0"/>
                        <a:t>$50.42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  <a:p>
                      <a:r>
                        <a:rPr lang="en-US" b="0" dirty="0" err="1"/>
                        <a:t>BloodyEasy</a:t>
                      </a:r>
                      <a:endParaRPr lang="en-US" b="0" dirty="0"/>
                    </a:p>
                    <a:p>
                      <a:r>
                        <a:rPr lang="en-US" b="0" dirty="0"/>
                        <a:t>Canadian</a:t>
                      </a:r>
                      <a:r>
                        <a:rPr lang="en-US" b="0" baseline="0" dirty="0"/>
                        <a:t> Blood Services</a:t>
                      </a:r>
                    </a:p>
                    <a:p>
                      <a:r>
                        <a:rPr lang="en-US" b="0" baseline="0" dirty="0"/>
                        <a:t>Sunnybrook Hospital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Concomitant 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Individually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costed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Alberta Health</a:t>
                      </a:r>
                      <a:r>
                        <a:rPr lang="en-US" b="0" baseline="0" dirty="0"/>
                        <a:t> Interactive Drug Benefit List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Chemotherapy </a:t>
                      </a:r>
                    </a:p>
                    <a:p>
                      <a:r>
                        <a:rPr lang="en-US" b="0" dirty="0"/>
                        <a:t>    DHAP</a:t>
                      </a:r>
                    </a:p>
                    <a:p>
                      <a:r>
                        <a:rPr lang="en-US" b="0" baseline="0" dirty="0"/>
                        <a:t>    GDP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$11,161.24</a:t>
                      </a:r>
                    </a:p>
                    <a:p>
                      <a:pPr algn="ctr"/>
                      <a:r>
                        <a:rPr lang="en-US" b="0" dirty="0"/>
                        <a:t>$12,237.01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Ontario</a:t>
                      </a:r>
                      <a:r>
                        <a:rPr lang="en-US" b="0" baseline="0" dirty="0"/>
                        <a:t> Drug Benefit Program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Pharmacist salary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Cancer Care Ontario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616530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  Limitation: ICU admissions not known</a:t>
            </a:r>
          </a:p>
          <a:p>
            <a:r>
              <a:rPr lang="en-US" sz="1600" dirty="0"/>
              <a:t>**  Adjusted for inflation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8184" y="6021288"/>
            <a:ext cx="45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9976" y="630549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Overhead costs included</a:t>
            </a:r>
          </a:p>
        </p:txBody>
      </p:sp>
    </p:spTree>
    <p:extLst>
      <p:ext uri="{BB962C8B-B14F-4D97-AF65-F5344CB8AC3E}">
        <p14:creationId xmlns:p14="http://schemas.microsoft.com/office/powerpoint/2010/main" val="1111275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Direct Costs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90800" y="2286000"/>
            <a:ext cx="1295400" cy="1295400"/>
            <a:chOff x="3200400" y="2362200"/>
            <a:chExt cx="1295400" cy="1295400"/>
          </a:xfrm>
        </p:grpSpPr>
        <p:sp>
          <p:nvSpPr>
            <p:cNvPr id="7" name="TextBox 6"/>
            <p:cNvSpPr txBox="1"/>
            <p:nvPr/>
          </p:nvSpPr>
          <p:spPr>
            <a:xfrm>
              <a:off x="3200400" y="2514600"/>
              <a:ext cx="1295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  <a:p>
              <a:pPr algn="ctr"/>
              <a:r>
                <a:rPr lang="en-US" sz="1800" b="1" dirty="0"/>
                <a:t>Δ$14,464</a:t>
              </a:r>
            </a:p>
            <a:p>
              <a:pPr algn="ctr"/>
              <a:r>
                <a:rPr lang="en-US" sz="1400" b="1" dirty="0"/>
                <a:t>p&lt;0.0001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3810000" y="2362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810000" y="3200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2133600" y="5029200"/>
            <a:ext cx="2667000" cy="457200"/>
            <a:chOff x="2133600" y="5029200"/>
            <a:chExt cx="26670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2133600" y="50292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$9,849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51786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$8,361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$7,530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3124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$21,890</a:t>
            </a:r>
          </a:p>
        </p:txBody>
      </p:sp>
    </p:spTree>
    <p:extLst>
      <p:ext uri="{BB962C8B-B14F-4D97-AF65-F5344CB8AC3E}">
        <p14:creationId xmlns:p14="http://schemas.microsoft.com/office/powerpoint/2010/main" val="3959412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61913"/>
            <a:ext cx="7391400" cy="10810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itchFamily="34" charset="0"/>
              </a:rPr>
              <a:t>Quality of Life: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93205"/>
            <a:ext cx="8583488" cy="2339851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Use of </a:t>
            </a:r>
            <a:r>
              <a:rPr lang="en-US" sz="2400" i="1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Functional Assessment of Cancer Therapy – 0-4 point scale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		FACT-G				27 items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		FACT-CNS			12 items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		FACT-LYM		</a:t>
            </a:r>
            <a:r>
              <a:rPr lang="en-US" sz="2400" dirty="0"/>
              <a:t>	</a:t>
            </a:r>
            <a:r>
              <a:rPr lang="en-US" sz="2400" dirty="0">
                <a:latin typeface="Calibri" pitchFamily="34" charset="0"/>
              </a:rPr>
              <a:t>27 items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latin typeface="Calibri" pitchFamily="34" charset="0"/>
              </a:rPr>
              <a:t>			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latin typeface="Calibri" pitchFamily="34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7728" y="3717032"/>
            <a:ext cx="7086600" cy="19462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A6A6A8"/>
              </a:buClr>
              <a:buChar char="•"/>
              <a:defRPr sz="2800" b="1">
                <a:solidFill>
                  <a:srgbClr val="FFFFF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–"/>
              <a:defRPr sz="2800" b="1">
                <a:solidFill>
                  <a:srgbClr val="FFFFF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•"/>
              <a:defRPr sz="2800" b="1">
                <a:solidFill>
                  <a:srgbClr val="FFFFF9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–"/>
              <a:defRPr sz="2800" b="1">
                <a:solidFill>
                  <a:srgbClr val="FFFFF9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»"/>
              <a:defRPr sz="2800" b="1">
                <a:solidFill>
                  <a:srgbClr val="FFFFF9"/>
                </a:solidFill>
                <a:latin typeface="+mn-lt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»"/>
              <a:defRPr sz="2800" b="1">
                <a:solidFill>
                  <a:srgbClr val="FFFFF9"/>
                </a:solidFill>
                <a:latin typeface="+mn-lt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»"/>
              <a:defRPr sz="2800" b="1">
                <a:solidFill>
                  <a:srgbClr val="FFFFF9"/>
                </a:solidFill>
                <a:latin typeface="+mn-lt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»"/>
              <a:defRPr sz="2800" b="1">
                <a:solidFill>
                  <a:srgbClr val="FFFFF9"/>
                </a:solidFill>
                <a:latin typeface="+mn-lt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har char="»"/>
              <a:defRPr sz="2800" b="1">
                <a:solidFill>
                  <a:srgbClr val="FFFFF9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Assessed at: 	Baseline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		End of cycle 1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		Middle of cycle 2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		End of cycle 2 (and 3 if applicable)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		1 month post-transplantation	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>
                    <a:lumMod val="90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74340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096" y="3276600"/>
            <a:ext cx="8534400" cy="2971800"/>
          </a:xfrm>
        </p:spPr>
        <p:txBody>
          <a:bodyPr/>
          <a:lstStyle/>
          <a:p>
            <a:pPr lvl="0"/>
            <a:r>
              <a:rPr lang="en-US" sz="2400" dirty="0"/>
              <a:t>Require scores for questions #1 (PWB energy),  #6 (PWB ill), #21 (FWB work), #23 (FWB enjoy life)</a:t>
            </a:r>
          </a:p>
          <a:p>
            <a:pPr lvl="0"/>
            <a:r>
              <a:rPr lang="en-US" sz="2400" dirty="0"/>
              <a:t>Utility = 1 +</a:t>
            </a:r>
          </a:p>
          <a:p>
            <a:pPr lvl="1"/>
            <a:r>
              <a:rPr lang="en-US" sz="2000" dirty="0"/>
              <a:t>(-0.2222 if q1 = [3,4]  or -0.1137 if q1 = [1,2]) +</a:t>
            </a:r>
          </a:p>
          <a:p>
            <a:pPr lvl="1"/>
            <a:r>
              <a:rPr lang="en-US" sz="2000" dirty="0"/>
              <a:t>(-0.1537 if q2 = 4) +</a:t>
            </a:r>
          </a:p>
          <a:p>
            <a:pPr lvl="1"/>
            <a:r>
              <a:rPr lang="en-US" sz="2000" dirty="0"/>
              <a:t>(-0.0431 if q3 = [0,1]) + </a:t>
            </a:r>
          </a:p>
          <a:p>
            <a:pPr lvl="1"/>
            <a:r>
              <a:rPr lang="en-US" sz="2000" dirty="0"/>
              <a:t>(-0.1254 if q4 = [0,1] or -0.0641 if q4 = 2 or -0.0345 if q4 = 3)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76200"/>
            <a:ext cx="9096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36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4582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Primary Outcome – Cost-utility</a:t>
            </a:r>
            <a:endParaRPr lang="en-C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399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3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GDP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DHAP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rgbClr val="000000"/>
                          </a:solidFill>
                          <a:latin typeface="+mn-lt"/>
                        </a:rPr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Cost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</a:rPr>
                        <a:t>$19,961</a:t>
                      </a:r>
                      <a:endParaRPr lang="en-CA" sz="2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$34,425</a:t>
                      </a:r>
                      <a:endParaRPr lang="en-CA" sz="2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n-lt"/>
                        </a:rPr>
                        <a:t>- $14,464 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(-20,250</a:t>
                      </a:r>
                      <a:r>
                        <a:rPr lang="en-CA" sz="160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to </a:t>
                      </a:r>
                      <a:r>
                        <a:rPr lang="en-CA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-9,726; p&lt;0.0001)</a:t>
                      </a: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7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QALYs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000000"/>
                          </a:solidFill>
                          <a:latin typeface="+mn-lt"/>
                        </a:rPr>
                        <a:t>0.161</a:t>
                      </a: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0.152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</a:rPr>
                        <a:t>+0.01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QALYs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(p=0.146)</a:t>
                      </a:r>
                      <a:endParaRPr lang="en-CA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ICER</a:t>
                      </a:r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GDP is dominant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CA" sz="2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748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dirty="0"/>
              <a:t>LY.12 results on cost-effectiveness plane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6" y="1752600"/>
            <a:ext cx="4317167" cy="4114800"/>
          </a:xfrm>
          <a:solidFill>
            <a:srgbClr val="FF0000"/>
          </a:solidFill>
        </p:spPr>
      </p:pic>
      <p:sp>
        <p:nvSpPr>
          <p:cNvPr id="5" name="5-Point Star 4"/>
          <p:cNvSpPr/>
          <p:nvPr/>
        </p:nvSpPr>
        <p:spPr bwMode="auto">
          <a:xfrm>
            <a:off x="5791200" y="4343400"/>
            <a:ext cx="762000" cy="838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6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AAFE-97F9-A3D8-081E-EFDE0FCC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20888"/>
            <a:ext cx="8496944" cy="548640"/>
          </a:xfrm>
        </p:spPr>
        <p:txBody>
          <a:bodyPr/>
          <a:lstStyle/>
          <a:p>
            <a:r>
              <a:rPr lang="en-US" dirty="0"/>
              <a:t>Value in Health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2A7F5-E9BA-7974-4BA5-CFA00708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3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/>
              <a:t>Sensitivity Analyses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6326088" cy="4280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747E8B-B22B-219E-171F-5140C260A9E8}"/>
              </a:ext>
            </a:extLst>
          </p:cNvPr>
          <p:cNvSpPr txBox="1"/>
          <p:nvPr/>
        </p:nvSpPr>
        <p:spPr>
          <a:xfrm>
            <a:off x="6516216" y="1988840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Varying</a:t>
            </a:r>
          </a:p>
          <a:p>
            <a:r>
              <a:rPr lang="en-US" dirty="0"/>
              <a:t>Time horizon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Survival</a:t>
            </a:r>
          </a:p>
          <a:p>
            <a:r>
              <a:rPr lang="en-US" dirty="0"/>
              <a:t>Discounting</a:t>
            </a:r>
          </a:p>
          <a:p>
            <a:r>
              <a:rPr lang="en-US" dirty="0"/>
              <a:t>Bootstrapping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7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5763-8BA2-17EB-C560-6AF82338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5" y="2276872"/>
            <a:ext cx="8496944" cy="548640"/>
          </a:xfrm>
        </p:spPr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03FF9-107B-9FF6-4EA8-DB2B635C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8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365760"/>
            <a:ext cx="8820472" cy="548640"/>
          </a:xfrm>
        </p:spPr>
        <p:txBody>
          <a:bodyPr/>
          <a:lstStyle/>
          <a:p>
            <a:r>
              <a:rPr lang="en-CA" dirty="0"/>
              <a:t>If adding health economic analysis to your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60668"/>
            <a:ext cx="7704856" cy="520869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Consider with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Perspective: payer, patient,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Analysis: 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CA" sz="2000" dirty="0"/>
              <a:t>Cost minimization - $ difference 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CA" sz="2000" dirty="0"/>
              <a:t>Cost effectiveness - $ per life year gained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CA" sz="2000" dirty="0"/>
              <a:t>Cost utility - $ per quality adjusted life year gained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CA" sz="2000" dirty="0"/>
              <a:t>Incremental cost effectiveness ratio = </a:t>
            </a:r>
            <a:r>
              <a:rPr lang="en-CA" sz="2000" u="sng" dirty="0"/>
              <a:t>difference in cost</a:t>
            </a:r>
          </a:p>
          <a:p>
            <a:pPr marL="516636" lvl="4" indent="0">
              <a:buNone/>
            </a:pPr>
            <a:r>
              <a:rPr lang="en-CA" sz="2000" dirty="0"/>
              <a:t>                                                                            difference in benefit</a:t>
            </a: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Time horizon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Cost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26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Economic Analyses in Clinical Trials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Important addition to strengthen, complement results of ongoing clinical trials</a:t>
            </a:r>
          </a:p>
          <a:p>
            <a:endParaRPr lang="en-US" altLang="en-US" sz="800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Helps clinicians, patients and policy-makers interpret value of novel interventions</a:t>
            </a:r>
          </a:p>
          <a:p>
            <a:endParaRPr lang="en-US" altLang="en-US" sz="800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Critical part of Canadian oncology drug funding process (pan Canadian Oncology Drug Review)</a:t>
            </a:r>
          </a:p>
          <a:p>
            <a:endParaRPr lang="en-US" altLang="en-US" sz="800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Timely economic evaluation of interventions may facilitate uptake of novel therapies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431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Optional further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1"/>
            <a:ext cx="3096344" cy="46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8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B205-9757-E641-80AE-DC3CCC62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856"/>
            <a:ext cx="8496944" cy="548640"/>
          </a:xfrm>
        </p:spPr>
        <p:txBody>
          <a:bodyPr/>
          <a:lstStyle/>
          <a:p>
            <a:r>
              <a:rPr lang="en-US" dirty="0"/>
              <a:t>Cost of health care and life expectancy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CBC0CD-381D-2547-8AE0-9D6667E5BE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890" y="977839"/>
          <a:ext cx="8136582" cy="484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297D9-D54B-824D-84C5-305C007A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F56932A-D110-8F46-970F-B03DA841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296" y="5889809"/>
            <a:ext cx="6552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1600" dirty="0">
                <a:latin typeface="Tahoma" charset="0"/>
              </a:rPr>
              <a:t>% GDP spent on healthcare (2018 data)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49FDA-DEDC-7140-9E81-44100FA45FF4}"/>
              </a:ext>
            </a:extLst>
          </p:cNvPr>
          <p:cNvSpPr txBox="1"/>
          <p:nvPr/>
        </p:nvSpPr>
        <p:spPr>
          <a:xfrm>
            <a:off x="228600" y="1100139"/>
            <a:ext cx="430887" cy="448910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latin typeface="Tahoma" pitchFamily="34" charset="0"/>
              </a:rPr>
              <a:t>Total Life Expectancy at birth (years) 2017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B48B5-9A24-F242-91B0-1150DA2E5586}"/>
              </a:ext>
            </a:extLst>
          </p:cNvPr>
          <p:cNvSpPr txBox="1"/>
          <p:nvPr/>
        </p:nvSpPr>
        <p:spPr>
          <a:xfrm>
            <a:off x="2267744" y="6509376"/>
            <a:ext cx="796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Created 2020Nov9 using OECD 2020 statistics 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38384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AFCA1-CF61-49A7-B18B-C173EA939D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6</a:t>
            </a:fld>
            <a:endParaRPr lang="en-ZA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B0A75-9DFC-4F9E-A0E3-DC945210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443" y="116632"/>
            <a:ext cx="4653114" cy="2126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743BF-2E48-EBA6-771A-3F4EBA7CD16B}"/>
              </a:ext>
            </a:extLst>
          </p:cNvPr>
          <p:cNvSpPr txBox="1"/>
          <p:nvPr/>
        </p:nvSpPr>
        <p:spPr>
          <a:xfrm>
            <a:off x="107504" y="6237312"/>
            <a:ext cx="1656184" cy="620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E4AA4-5A24-4F8C-9F06-7C5D6A76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26" y="2242695"/>
            <a:ext cx="7502948" cy="45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D810D-890D-42D1-ADBC-F34906BFFA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98860" y="1448087"/>
            <a:ext cx="584825" cy="2738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7</a:t>
            </a:fld>
            <a:endParaRPr lang="en-ZA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B2FA1-443F-497E-B7C2-F66EAD33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6" y="1014799"/>
            <a:ext cx="8771807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916FF-EAC6-4A5E-85BB-FB54C574CCE9}"/>
              </a:ext>
            </a:extLst>
          </p:cNvPr>
          <p:cNvSpPr txBox="1"/>
          <p:nvPr/>
        </p:nvSpPr>
        <p:spPr>
          <a:xfrm>
            <a:off x="6125869" y="5431791"/>
            <a:ext cx="23385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Oliviera</a:t>
            </a:r>
            <a:r>
              <a:rPr lang="en-US" sz="1350" dirty="0"/>
              <a:t> et al </a:t>
            </a:r>
            <a:r>
              <a:rPr lang="en-US" sz="1350" dirty="0" err="1"/>
              <a:t>CMAJopen</a:t>
            </a:r>
            <a:r>
              <a:rPr lang="en-US" sz="1350" dirty="0"/>
              <a:t> 2018</a:t>
            </a: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198243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0080"/>
            <a:ext cx="8496944" cy="548640"/>
          </a:xfrm>
        </p:spPr>
        <p:txBody>
          <a:bodyPr/>
          <a:lstStyle/>
          <a:p>
            <a:r>
              <a:rPr lang="en-US" dirty="0"/>
              <a:t>Perspectives on rising health care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883360" y="2276872"/>
            <a:ext cx="1712976" cy="1476884"/>
            <a:chOff x="1464259" y="887951"/>
            <a:chExt cx="1712976" cy="1476884"/>
          </a:xfrm>
        </p:grpSpPr>
        <p:sp>
          <p:nvSpPr>
            <p:cNvPr id="7" name="Hexagon 6"/>
            <p:cNvSpPr/>
            <p:nvPr/>
          </p:nvSpPr>
          <p:spPr>
            <a:xfrm>
              <a:off x="1464259" y="887951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536267" y="1152420"/>
              <a:ext cx="1519162" cy="1103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Pharmaceutical companies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60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Screen Shot 2019-11-10 at 7.3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16"/>
            <a:ext cx="9144000" cy="5271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42371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hlinkClick r:id="rId3"/>
              </a:rPr>
              <a:t>https://www.upi.com/Health_News/2017/02/01/Seniors-in-US-Canada-skip-prescriptions-due-to-cost/</a:t>
            </a:r>
            <a:r>
              <a:rPr lang="en-US" sz="1200" dirty="0"/>
              <a:t> 5081485956011/ accessed 2019Nov10 07.33</a:t>
            </a:r>
          </a:p>
        </p:txBody>
      </p:sp>
    </p:spTree>
    <p:extLst>
      <p:ext uri="{BB962C8B-B14F-4D97-AF65-F5344CB8AC3E}">
        <p14:creationId xmlns:p14="http://schemas.microsoft.com/office/powerpoint/2010/main" val="752442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Y_OICR_2017MAR23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TG_PowerPoint_Template_English_4x3.potx" id="{80E990C5-9B7F-414D-ABB3-3AD422F0CF37}" vid="{DB2F0120-3DD6-4843-BF41-5FE374F5B3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HAY_OICR_2017MAR23.potx</Template>
  <TotalTime>3001</TotalTime>
  <Words>2558</Words>
  <Application>Microsoft Macintosh PowerPoint</Application>
  <PresentationFormat>On-screen Show (4:3)</PresentationFormat>
  <Paragraphs>468</Paragraphs>
  <Slides>44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Franklin Gothic Book</vt:lpstr>
      <vt:lpstr>Microsoft Sans Serif</vt:lpstr>
      <vt:lpstr>Tahoma</vt:lpstr>
      <vt:lpstr>Times New Roman</vt:lpstr>
      <vt:lpstr>Tw Cen MT</vt:lpstr>
      <vt:lpstr>Wingdings</vt:lpstr>
      <vt:lpstr>Zapf Dingbats</vt:lpstr>
      <vt:lpstr>HAY_OICR_2017MAR23</vt:lpstr>
      <vt:lpstr>Bitmap Image</vt:lpstr>
      <vt:lpstr>Chart</vt:lpstr>
      <vt:lpstr>PowerPoint Presentation</vt:lpstr>
      <vt:lpstr>Conflicts of Interest</vt:lpstr>
      <vt:lpstr>Objectives</vt:lpstr>
      <vt:lpstr>Value in Health Care</vt:lpstr>
      <vt:lpstr>Cost of health care and life expectancy</vt:lpstr>
      <vt:lpstr>PowerPoint Presentation</vt:lpstr>
      <vt:lpstr>PowerPoint Presentation</vt:lpstr>
      <vt:lpstr>Perspectives on rising health care costs</vt:lpstr>
      <vt:lpstr>PowerPoint Presentation</vt:lpstr>
      <vt:lpstr>Perspective on Value</vt:lpstr>
      <vt:lpstr>PowerPoint Presentation</vt:lpstr>
      <vt:lpstr>Antibiotic therapy for Helicobacter pylori associated gastric MALT lymphoma</vt:lpstr>
      <vt:lpstr>PowerPoint Presentation</vt:lpstr>
      <vt:lpstr>What  if anything  can clinical trial researchers to do to help?</vt:lpstr>
      <vt:lpstr>PowerPoint Presentation</vt:lpstr>
      <vt:lpstr>Economics and Cancer</vt:lpstr>
      <vt:lpstr>Incremental Cost Effectiveness Ratio (ICER)</vt:lpstr>
      <vt:lpstr>PowerPoint Presentation</vt:lpstr>
      <vt:lpstr>Components of an Economic Analysis</vt:lpstr>
      <vt:lpstr>Quality Adjusted Life Year (QALY)</vt:lpstr>
      <vt:lpstr>Health Preference (Utility)</vt:lpstr>
      <vt:lpstr>Adopting a New Technology</vt:lpstr>
      <vt:lpstr>League Table</vt:lpstr>
      <vt:lpstr>PowerPoint Presentation</vt:lpstr>
      <vt:lpstr>CCTG economic analyses examples</vt:lpstr>
      <vt:lpstr>PowerPoint Presentation</vt:lpstr>
      <vt:lpstr>PowerPoint Presentation</vt:lpstr>
      <vt:lpstr>BR.21: Erlotinib vs. Placebo in pretreated advanced non-small cell lung cancer</vt:lpstr>
      <vt:lpstr>Mean Costs per Treatment Arm</vt:lpstr>
      <vt:lpstr>PowerPoint Presentation</vt:lpstr>
      <vt:lpstr>PowerPoint Presentation</vt:lpstr>
      <vt:lpstr>Embedded Economic Analysis Question Options</vt:lpstr>
      <vt:lpstr>Design</vt:lpstr>
      <vt:lpstr>Costs in 2012 Canadian Dollars</vt:lpstr>
      <vt:lpstr>Direct Costs</vt:lpstr>
      <vt:lpstr>Quality of Life: Methods</vt:lpstr>
      <vt:lpstr>PowerPoint Presentation</vt:lpstr>
      <vt:lpstr>Primary Outcome – Cost-utility</vt:lpstr>
      <vt:lpstr>LY.12 results on cost-effectiveness plane</vt:lpstr>
      <vt:lpstr>Sensitivity Analyses</vt:lpstr>
      <vt:lpstr>Wrapping up</vt:lpstr>
      <vt:lpstr>If adding health economic analysis to your protocol</vt:lpstr>
      <vt:lpstr>Economic Analyses in Clinical Trials</vt:lpstr>
      <vt:lpstr>Optional further reading</vt:lpstr>
    </vt:vector>
  </TitlesOfParts>
  <Company>NCIC Clinical Trials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Smith</dc:creator>
  <cp:lastModifiedBy>Annette Hay</cp:lastModifiedBy>
  <cp:revision>84</cp:revision>
  <dcterms:created xsi:type="dcterms:W3CDTF">2016-01-26T20:01:17Z</dcterms:created>
  <dcterms:modified xsi:type="dcterms:W3CDTF">2022-08-03T15:32:27Z</dcterms:modified>
</cp:coreProperties>
</file>